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handoutMasterIdLst>
    <p:handoutMasterId r:id="rId47"/>
  </p:handoutMasterIdLst>
  <p:sldIdLst>
    <p:sldId id="256" r:id="rId2"/>
    <p:sldId id="257" r:id="rId3"/>
    <p:sldId id="258" r:id="rId4"/>
    <p:sldId id="314" r:id="rId5"/>
    <p:sldId id="272" r:id="rId6"/>
    <p:sldId id="273" r:id="rId7"/>
    <p:sldId id="269" r:id="rId8"/>
    <p:sldId id="274" r:id="rId9"/>
    <p:sldId id="275" r:id="rId10"/>
    <p:sldId id="260" r:id="rId11"/>
    <p:sldId id="270" r:id="rId12"/>
    <p:sldId id="276" r:id="rId13"/>
    <p:sldId id="277" r:id="rId14"/>
    <p:sldId id="278" r:id="rId15"/>
    <p:sldId id="262" r:id="rId16"/>
    <p:sldId id="263" r:id="rId17"/>
    <p:sldId id="264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291" r:id="rId26"/>
    <p:sldId id="292" r:id="rId27"/>
    <p:sldId id="266" r:id="rId28"/>
    <p:sldId id="268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271" r:id="rId38"/>
    <p:sldId id="279" r:id="rId39"/>
    <p:sldId id="280" r:id="rId40"/>
    <p:sldId id="281" r:id="rId41"/>
    <p:sldId id="286" r:id="rId42"/>
    <p:sldId id="282" r:id="rId43"/>
    <p:sldId id="283" r:id="rId44"/>
    <p:sldId id="284" r:id="rId45"/>
    <p:sldId id="285" r:id="rId4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8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22E6DD-30B5-4137-87FD-C7393FA03189}" type="doc">
      <dgm:prSet loTypeId="urn:microsoft.com/office/officeart/2005/8/layout/lProcess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760C2F7-A43D-4913-85A4-9305C58A7803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Традиционная концепция организации производства предполагает:</a:t>
          </a:r>
          <a:endParaRPr lang="ru-RU" sz="2400" dirty="0"/>
        </a:p>
      </dgm:t>
    </dgm:pt>
    <dgm:pt modelId="{00A032D3-0596-4847-8234-0E3A51677DC4}" type="parTrans" cxnId="{90628180-6F67-4D4B-8E88-D658969BDE50}">
      <dgm:prSet/>
      <dgm:spPr/>
      <dgm:t>
        <a:bodyPr/>
        <a:lstStyle/>
        <a:p>
          <a:endParaRPr lang="ru-RU" sz="2000"/>
        </a:p>
      </dgm:t>
    </dgm:pt>
    <dgm:pt modelId="{AA4B0E9C-DFD8-494B-B250-434D244381FE}" type="sibTrans" cxnId="{90628180-6F67-4D4B-8E88-D658969BDE50}">
      <dgm:prSet/>
      <dgm:spPr/>
      <dgm:t>
        <a:bodyPr/>
        <a:lstStyle/>
        <a:p>
          <a:endParaRPr lang="ru-RU" sz="2000"/>
        </a:p>
      </dgm:t>
    </dgm:pt>
    <dgm:pt modelId="{7998EBFB-0842-412B-B003-97D09E72B455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Логистическая концепция организации производства предполагает:</a:t>
          </a:r>
          <a:endParaRPr lang="ru-RU" sz="2400" dirty="0"/>
        </a:p>
      </dgm:t>
    </dgm:pt>
    <dgm:pt modelId="{66A5260C-BA3F-4593-B9A9-A1BC85CD5D87}" type="parTrans" cxnId="{0FACE31C-A72F-4427-879B-360586D37545}">
      <dgm:prSet/>
      <dgm:spPr/>
      <dgm:t>
        <a:bodyPr/>
        <a:lstStyle/>
        <a:p>
          <a:endParaRPr lang="ru-RU" sz="2000"/>
        </a:p>
      </dgm:t>
    </dgm:pt>
    <dgm:pt modelId="{F93EB9E2-94F3-4CF2-8F09-CDE2104F3441}" type="sibTrans" cxnId="{0FACE31C-A72F-4427-879B-360586D37545}">
      <dgm:prSet/>
      <dgm:spPr/>
      <dgm:t>
        <a:bodyPr/>
        <a:lstStyle/>
        <a:p>
          <a:endParaRPr lang="ru-RU" sz="2000"/>
        </a:p>
      </dgm:t>
    </dgm:pt>
    <dgm:pt modelId="{703DB6CE-5E62-43B0-B075-47C025116665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никогда не останавливать основное оборудование и поддерживать во что бы то ни стало высокий коэффициент его использования;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32553B-E59C-46D5-B82F-29085D0022B5}" type="parTrans" cxnId="{F5401F2C-DDDA-4932-9595-287A078FB464}">
      <dgm:prSet/>
      <dgm:spPr/>
      <dgm:t>
        <a:bodyPr/>
        <a:lstStyle/>
        <a:p>
          <a:endParaRPr lang="ru-RU" sz="2000"/>
        </a:p>
      </dgm:t>
    </dgm:pt>
    <dgm:pt modelId="{BAE20A42-2664-4AEF-A612-4C9791083A93}" type="sibTrans" cxnId="{F5401F2C-DDDA-4932-9595-287A078FB464}">
      <dgm:prSet/>
      <dgm:spPr/>
      <dgm:t>
        <a:bodyPr/>
        <a:lstStyle/>
        <a:p>
          <a:endParaRPr lang="ru-RU" sz="2000"/>
        </a:p>
      </dgm:t>
    </dgm:pt>
    <dgm:pt modelId="{CA6B6B87-82CF-413D-BDA1-EB00631317DB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изготавливать продукцию как можно более крупными партиями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756298-4824-45A5-9116-1517F581351D}" type="parTrans" cxnId="{6E2FAD2C-5041-42C7-A298-D0C72D060A87}">
      <dgm:prSet/>
      <dgm:spPr/>
      <dgm:t>
        <a:bodyPr/>
        <a:lstStyle/>
        <a:p>
          <a:endParaRPr lang="ru-RU" sz="2000"/>
        </a:p>
      </dgm:t>
    </dgm:pt>
    <dgm:pt modelId="{5D56AAF7-8E9B-4BE5-AF14-9CD51577F5AD}" type="sibTrans" cxnId="{6E2FAD2C-5041-42C7-A298-D0C72D060A87}">
      <dgm:prSet/>
      <dgm:spPr/>
      <dgm:t>
        <a:bodyPr/>
        <a:lstStyle/>
        <a:p>
          <a:endParaRPr lang="ru-RU" sz="2000"/>
        </a:p>
      </dgm:t>
    </dgm:pt>
    <dgm:pt modelId="{EBCF4E61-39CA-4A50-96AC-3696B6A9E9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иметь максимально большой запас материальных ресурсов «на всякий случай»</a:t>
          </a:r>
          <a:endParaRPr lang="ru-RU" sz="1600" dirty="0"/>
        </a:p>
      </dgm:t>
    </dgm:pt>
    <dgm:pt modelId="{5EE7C997-C8D1-4DB3-8DB0-DDADF1EE12A7}" type="parTrans" cxnId="{717C6525-66D8-42A9-8923-FE59ED47FFD7}">
      <dgm:prSet/>
      <dgm:spPr/>
      <dgm:t>
        <a:bodyPr/>
        <a:lstStyle/>
        <a:p>
          <a:endParaRPr lang="ru-RU" sz="2000"/>
        </a:p>
      </dgm:t>
    </dgm:pt>
    <dgm:pt modelId="{47B6F991-9CD7-4C58-9C3A-508889C4FB96}" type="sibTrans" cxnId="{717C6525-66D8-42A9-8923-FE59ED47FFD7}">
      <dgm:prSet/>
      <dgm:spPr/>
      <dgm:t>
        <a:bodyPr/>
        <a:lstStyle/>
        <a:p>
          <a:endParaRPr lang="ru-RU" sz="2000"/>
        </a:p>
      </dgm:t>
    </dgm:pt>
    <dgm:pt modelId="{013E25B0-605F-42B2-8EF1-B478F024EB8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отказ от избыточных запасов;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0936E9-D0E3-44A5-88D7-49A8B2C5111C}" type="parTrans" cxnId="{7FED1297-1CAA-4812-BE7E-90D8112C48BD}">
      <dgm:prSet/>
      <dgm:spPr/>
      <dgm:t>
        <a:bodyPr/>
        <a:lstStyle/>
        <a:p>
          <a:endParaRPr lang="ru-RU" sz="2000"/>
        </a:p>
      </dgm:t>
    </dgm:pt>
    <dgm:pt modelId="{ECFF41A9-0A81-494D-87F4-15DE556EBE6C}" type="sibTrans" cxnId="{7FED1297-1CAA-4812-BE7E-90D8112C48BD}">
      <dgm:prSet/>
      <dgm:spPr/>
      <dgm:t>
        <a:bodyPr/>
        <a:lstStyle/>
        <a:p>
          <a:endParaRPr lang="ru-RU" sz="2000"/>
        </a:p>
      </dgm:t>
    </dgm:pt>
    <dgm:pt modelId="{A9F72796-5C31-498B-9CEA-E4E723EA987D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отказ от завышенного времени на выполнение основных и транспортно-складских операций;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E2E105-8AC5-4E4D-B603-5CA6DF05E70C}" type="parTrans" cxnId="{465012C9-C3A8-4101-9910-FDC0F4F08947}">
      <dgm:prSet/>
      <dgm:spPr/>
      <dgm:t>
        <a:bodyPr/>
        <a:lstStyle/>
        <a:p>
          <a:endParaRPr lang="ru-RU" sz="2000"/>
        </a:p>
      </dgm:t>
    </dgm:pt>
    <dgm:pt modelId="{789BB76B-8863-4C0C-9562-07A17D9B9DA7}" type="sibTrans" cxnId="{465012C9-C3A8-4101-9910-FDC0F4F08947}">
      <dgm:prSet/>
      <dgm:spPr/>
      <dgm:t>
        <a:bodyPr/>
        <a:lstStyle/>
        <a:p>
          <a:endParaRPr lang="ru-RU" sz="2000"/>
        </a:p>
      </dgm:t>
    </dgm:pt>
    <dgm:pt modelId="{C1D0A630-C1F4-494B-AD40-CCB8052603FE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отказ от изготовления серий деталей, на которые нет заказа покупателей;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D24917-7852-4340-B41C-1CCB09D20EA4}" type="parTrans" cxnId="{49B8AD9C-5D9B-40D2-843D-02F832B01820}">
      <dgm:prSet/>
      <dgm:spPr/>
      <dgm:t>
        <a:bodyPr/>
        <a:lstStyle/>
        <a:p>
          <a:endParaRPr lang="ru-RU" sz="2000"/>
        </a:p>
      </dgm:t>
    </dgm:pt>
    <dgm:pt modelId="{378185C6-4583-42BD-82DA-C15B4A35B9D6}" type="sibTrans" cxnId="{49B8AD9C-5D9B-40D2-843D-02F832B01820}">
      <dgm:prSet/>
      <dgm:spPr/>
      <dgm:t>
        <a:bodyPr/>
        <a:lstStyle/>
        <a:p>
          <a:endParaRPr lang="ru-RU" sz="2000"/>
        </a:p>
      </dgm:t>
    </dgm:pt>
    <dgm:pt modelId="{6B7D65F2-D945-49FC-8D87-E87D8046AE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устранение простоев оборудования 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657FCD-368A-4880-B49A-3E385FED9E1F}" type="parTrans" cxnId="{2CEC486D-C569-4731-8539-A0FFBB7EFAFD}">
      <dgm:prSet/>
      <dgm:spPr/>
      <dgm:t>
        <a:bodyPr/>
        <a:lstStyle/>
        <a:p>
          <a:endParaRPr lang="ru-RU" sz="2000"/>
        </a:p>
      </dgm:t>
    </dgm:pt>
    <dgm:pt modelId="{0D487402-30F6-48D2-B232-05260E8FC4D4}" type="sibTrans" cxnId="{2CEC486D-C569-4731-8539-A0FFBB7EFAFD}">
      <dgm:prSet/>
      <dgm:spPr/>
      <dgm:t>
        <a:bodyPr/>
        <a:lstStyle/>
        <a:p>
          <a:endParaRPr lang="ru-RU" sz="2000"/>
        </a:p>
      </dgm:t>
    </dgm:pt>
    <dgm:pt modelId="{4209E768-ECA9-4DD2-AFC0-04E8882F5F0D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обязательное устранение брака;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2F2C0E-1944-4837-80A1-7E9671FBA684}" type="parTrans" cxnId="{5EF9F858-BCCA-4AF4-BF8E-628B56A96B4B}">
      <dgm:prSet/>
      <dgm:spPr/>
      <dgm:t>
        <a:bodyPr/>
        <a:lstStyle/>
        <a:p>
          <a:endParaRPr lang="ru-RU" sz="2000"/>
        </a:p>
      </dgm:t>
    </dgm:pt>
    <dgm:pt modelId="{AC3ECC95-7B9F-4177-9575-3DBF6DE1D1A0}" type="sibTrans" cxnId="{5EF9F858-BCCA-4AF4-BF8E-628B56A96B4B}">
      <dgm:prSet/>
      <dgm:spPr/>
      <dgm:t>
        <a:bodyPr/>
        <a:lstStyle/>
        <a:p>
          <a:endParaRPr lang="ru-RU" sz="2000"/>
        </a:p>
      </dgm:t>
    </dgm:pt>
    <dgm:pt modelId="{A7970ED4-7BE5-4322-B3B7-6DBF5CB791C6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устранение нерациональных внутризаводских перевозок;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62CC4A-1B4A-43BD-9B52-76094EBC1B4C}" type="parTrans" cxnId="{A44F423C-9544-40E4-8F8B-33F7913A4A11}">
      <dgm:prSet/>
      <dgm:spPr/>
      <dgm:t>
        <a:bodyPr/>
        <a:lstStyle/>
        <a:p>
          <a:endParaRPr lang="ru-RU" sz="2000"/>
        </a:p>
      </dgm:t>
    </dgm:pt>
    <dgm:pt modelId="{FACC210F-3AEF-4FED-862F-260FC9ED7A77}" type="sibTrans" cxnId="{A44F423C-9544-40E4-8F8B-33F7913A4A11}">
      <dgm:prSet/>
      <dgm:spPr/>
      <dgm:t>
        <a:bodyPr/>
        <a:lstStyle/>
        <a:p>
          <a:endParaRPr lang="ru-RU" sz="2000"/>
        </a:p>
      </dgm:t>
    </dgm:pt>
    <dgm:pt modelId="{2E7BE2BE-CE4B-423E-93C3-E3E502A017F9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превращение поставщиков из противостоящей стороны в доброжелательных партнеров</a:t>
          </a:r>
          <a:endParaRPr lang="ru-RU" sz="1600" dirty="0"/>
        </a:p>
      </dgm:t>
    </dgm:pt>
    <dgm:pt modelId="{4A386897-C67D-457A-A667-9655FFF99CC2}" type="parTrans" cxnId="{84485F44-10F2-4C02-856A-6B3B86FDE45B}">
      <dgm:prSet/>
      <dgm:spPr/>
      <dgm:t>
        <a:bodyPr/>
        <a:lstStyle/>
        <a:p>
          <a:endParaRPr lang="ru-RU" sz="2000"/>
        </a:p>
      </dgm:t>
    </dgm:pt>
    <dgm:pt modelId="{B35ED600-50F2-441C-BDFC-FE930A3A4DD2}" type="sibTrans" cxnId="{84485F44-10F2-4C02-856A-6B3B86FDE45B}">
      <dgm:prSet/>
      <dgm:spPr/>
      <dgm:t>
        <a:bodyPr/>
        <a:lstStyle/>
        <a:p>
          <a:endParaRPr lang="ru-RU" sz="2000"/>
        </a:p>
      </dgm:t>
    </dgm:pt>
    <dgm:pt modelId="{596D8FFE-C643-45E4-B1AB-3D755F0B4078}" type="pres">
      <dgm:prSet presAssocID="{BE22E6DD-30B5-4137-87FD-C7393FA0318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907374-9058-44BD-AC3D-970D1D8ED153}" type="pres">
      <dgm:prSet presAssocID="{E760C2F7-A43D-4913-85A4-9305C58A7803}" presName="compNode" presStyleCnt="0"/>
      <dgm:spPr/>
      <dgm:t>
        <a:bodyPr/>
        <a:lstStyle/>
        <a:p>
          <a:endParaRPr lang="ru-RU"/>
        </a:p>
      </dgm:t>
    </dgm:pt>
    <dgm:pt modelId="{6CE1D975-21CD-4132-802E-942E41D5B30C}" type="pres">
      <dgm:prSet presAssocID="{E760C2F7-A43D-4913-85A4-9305C58A7803}" presName="aNode" presStyleLbl="bgShp" presStyleIdx="0" presStyleCnt="2" custScaleX="63214"/>
      <dgm:spPr/>
      <dgm:t>
        <a:bodyPr/>
        <a:lstStyle/>
        <a:p>
          <a:endParaRPr lang="ru-RU"/>
        </a:p>
      </dgm:t>
    </dgm:pt>
    <dgm:pt modelId="{675C66A5-33C5-4687-ADE8-069A8AF0A0B2}" type="pres">
      <dgm:prSet presAssocID="{E760C2F7-A43D-4913-85A4-9305C58A7803}" presName="textNode" presStyleLbl="bgShp" presStyleIdx="0" presStyleCnt="2"/>
      <dgm:spPr/>
      <dgm:t>
        <a:bodyPr/>
        <a:lstStyle/>
        <a:p>
          <a:endParaRPr lang="ru-RU"/>
        </a:p>
      </dgm:t>
    </dgm:pt>
    <dgm:pt modelId="{85DA19BD-EB25-4F0E-9566-297792E59612}" type="pres">
      <dgm:prSet presAssocID="{E760C2F7-A43D-4913-85A4-9305C58A7803}" presName="compChildNode" presStyleCnt="0"/>
      <dgm:spPr/>
      <dgm:t>
        <a:bodyPr/>
        <a:lstStyle/>
        <a:p>
          <a:endParaRPr lang="ru-RU"/>
        </a:p>
      </dgm:t>
    </dgm:pt>
    <dgm:pt modelId="{1656507E-AF30-4363-81B5-0349485C13CB}" type="pres">
      <dgm:prSet presAssocID="{E760C2F7-A43D-4913-85A4-9305C58A7803}" presName="theInnerList" presStyleCnt="0"/>
      <dgm:spPr/>
      <dgm:t>
        <a:bodyPr/>
        <a:lstStyle/>
        <a:p>
          <a:endParaRPr lang="ru-RU"/>
        </a:p>
      </dgm:t>
    </dgm:pt>
    <dgm:pt modelId="{5FC312EF-0D97-4CF2-B9C8-D5E3E08BE780}" type="pres">
      <dgm:prSet presAssocID="{703DB6CE-5E62-43B0-B075-47C025116665}" presName="childNode" presStyleLbl="node1" presStyleIdx="0" presStyleCnt="10" custScaleX="76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02946-B890-414F-9E1C-BF9C8FAB8599}" type="pres">
      <dgm:prSet presAssocID="{703DB6CE-5E62-43B0-B075-47C025116665}" presName="aSpace2" presStyleCnt="0"/>
      <dgm:spPr/>
      <dgm:t>
        <a:bodyPr/>
        <a:lstStyle/>
        <a:p>
          <a:endParaRPr lang="ru-RU"/>
        </a:p>
      </dgm:t>
    </dgm:pt>
    <dgm:pt modelId="{9D0A2E19-5B95-499C-A3B2-1D48D620065E}" type="pres">
      <dgm:prSet presAssocID="{CA6B6B87-82CF-413D-BDA1-EB00631317DB}" presName="childNode" presStyleLbl="node1" presStyleIdx="1" presStyleCnt="10" custScaleX="76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DD917-7CCC-4957-A66A-7B854D34F452}" type="pres">
      <dgm:prSet presAssocID="{CA6B6B87-82CF-413D-BDA1-EB00631317DB}" presName="aSpace2" presStyleCnt="0"/>
      <dgm:spPr/>
      <dgm:t>
        <a:bodyPr/>
        <a:lstStyle/>
        <a:p>
          <a:endParaRPr lang="ru-RU"/>
        </a:p>
      </dgm:t>
    </dgm:pt>
    <dgm:pt modelId="{0E24E9BD-29DF-4E27-BBD6-257C9AD7CA94}" type="pres">
      <dgm:prSet presAssocID="{EBCF4E61-39CA-4A50-96AC-3696B6A9E920}" presName="childNode" presStyleLbl="node1" presStyleIdx="2" presStyleCnt="10" custScaleX="73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0C1B6-69AF-43DB-B0DA-004B5DE002E4}" type="pres">
      <dgm:prSet presAssocID="{E760C2F7-A43D-4913-85A4-9305C58A7803}" presName="aSpace" presStyleCnt="0"/>
      <dgm:spPr/>
      <dgm:t>
        <a:bodyPr/>
        <a:lstStyle/>
        <a:p>
          <a:endParaRPr lang="ru-RU"/>
        </a:p>
      </dgm:t>
    </dgm:pt>
    <dgm:pt modelId="{558D4095-B2B6-4B9B-8027-3DBDD4D592D5}" type="pres">
      <dgm:prSet presAssocID="{7998EBFB-0842-412B-B003-97D09E72B455}" presName="compNode" presStyleCnt="0"/>
      <dgm:spPr/>
      <dgm:t>
        <a:bodyPr/>
        <a:lstStyle/>
        <a:p>
          <a:endParaRPr lang="ru-RU"/>
        </a:p>
      </dgm:t>
    </dgm:pt>
    <dgm:pt modelId="{A12AACE6-A1BB-4352-AEF9-7C8FB1BBC190}" type="pres">
      <dgm:prSet presAssocID="{7998EBFB-0842-412B-B003-97D09E72B455}" presName="aNode" presStyleLbl="bgShp" presStyleIdx="1" presStyleCnt="2" custLinFactNeighborX="675"/>
      <dgm:spPr/>
      <dgm:t>
        <a:bodyPr/>
        <a:lstStyle/>
        <a:p>
          <a:endParaRPr lang="ru-RU"/>
        </a:p>
      </dgm:t>
    </dgm:pt>
    <dgm:pt modelId="{7AF7607D-0B50-4979-98CD-C2A783B706EA}" type="pres">
      <dgm:prSet presAssocID="{7998EBFB-0842-412B-B003-97D09E72B455}" presName="textNode" presStyleLbl="bgShp" presStyleIdx="1" presStyleCnt="2"/>
      <dgm:spPr/>
      <dgm:t>
        <a:bodyPr/>
        <a:lstStyle/>
        <a:p>
          <a:endParaRPr lang="ru-RU"/>
        </a:p>
      </dgm:t>
    </dgm:pt>
    <dgm:pt modelId="{A77C7D50-5BF4-43BF-A6D8-FDB1F1BF7EF8}" type="pres">
      <dgm:prSet presAssocID="{7998EBFB-0842-412B-B003-97D09E72B455}" presName="compChildNode" presStyleCnt="0"/>
      <dgm:spPr/>
      <dgm:t>
        <a:bodyPr/>
        <a:lstStyle/>
        <a:p>
          <a:endParaRPr lang="ru-RU"/>
        </a:p>
      </dgm:t>
    </dgm:pt>
    <dgm:pt modelId="{1ED3B48E-8439-4D4D-B16F-FA4A85DF9B3E}" type="pres">
      <dgm:prSet presAssocID="{7998EBFB-0842-412B-B003-97D09E72B455}" presName="theInnerList" presStyleCnt="0"/>
      <dgm:spPr/>
      <dgm:t>
        <a:bodyPr/>
        <a:lstStyle/>
        <a:p>
          <a:endParaRPr lang="ru-RU"/>
        </a:p>
      </dgm:t>
    </dgm:pt>
    <dgm:pt modelId="{4DF94ECA-E66B-432C-9924-F5C73E3F461F}" type="pres">
      <dgm:prSet presAssocID="{013E25B0-605F-42B2-8EF1-B478F024EB80}" presName="childNode" presStyleLbl="node1" presStyleIdx="3" presStyleCnt="10" custScaleX="113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7B964-418D-42C5-8C97-0B280E0844EC}" type="pres">
      <dgm:prSet presAssocID="{013E25B0-605F-42B2-8EF1-B478F024EB80}" presName="aSpace2" presStyleCnt="0"/>
      <dgm:spPr/>
      <dgm:t>
        <a:bodyPr/>
        <a:lstStyle/>
        <a:p>
          <a:endParaRPr lang="ru-RU"/>
        </a:p>
      </dgm:t>
    </dgm:pt>
    <dgm:pt modelId="{7FEE69DE-8BA5-4314-ABD4-31A85EA58FB3}" type="pres">
      <dgm:prSet presAssocID="{A9F72796-5C31-498B-9CEA-E4E723EA987D}" presName="childNode" presStyleLbl="node1" presStyleIdx="4" presStyleCnt="10" custScaleX="113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6FA53-90D8-4D96-816A-4BCF184011C6}" type="pres">
      <dgm:prSet presAssocID="{A9F72796-5C31-498B-9CEA-E4E723EA987D}" presName="aSpace2" presStyleCnt="0"/>
      <dgm:spPr/>
      <dgm:t>
        <a:bodyPr/>
        <a:lstStyle/>
        <a:p>
          <a:endParaRPr lang="ru-RU"/>
        </a:p>
      </dgm:t>
    </dgm:pt>
    <dgm:pt modelId="{5F663662-9341-4DEB-8DB8-BE047EC555EE}" type="pres">
      <dgm:prSet presAssocID="{C1D0A630-C1F4-494B-AD40-CCB8052603FE}" presName="childNode" presStyleLbl="node1" presStyleIdx="5" presStyleCnt="10" custScaleX="113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820AD2-CA60-4184-A99C-FE62683BC573}" type="pres">
      <dgm:prSet presAssocID="{C1D0A630-C1F4-494B-AD40-CCB8052603FE}" presName="aSpace2" presStyleCnt="0"/>
      <dgm:spPr/>
      <dgm:t>
        <a:bodyPr/>
        <a:lstStyle/>
        <a:p>
          <a:endParaRPr lang="ru-RU"/>
        </a:p>
      </dgm:t>
    </dgm:pt>
    <dgm:pt modelId="{2DDAC1F2-E03E-4339-B89D-1AB634125B58}" type="pres">
      <dgm:prSet presAssocID="{6B7D65F2-D945-49FC-8D87-E87D8046AE20}" presName="childNode" presStyleLbl="node1" presStyleIdx="6" presStyleCnt="10" custScaleX="113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7CF11-5075-4CE0-AAE6-9259ADB891A8}" type="pres">
      <dgm:prSet presAssocID="{6B7D65F2-D945-49FC-8D87-E87D8046AE20}" presName="aSpace2" presStyleCnt="0"/>
      <dgm:spPr/>
      <dgm:t>
        <a:bodyPr/>
        <a:lstStyle/>
        <a:p>
          <a:endParaRPr lang="ru-RU"/>
        </a:p>
      </dgm:t>
    </dgm:pt>
    <dgm:pt modelId="{5D3A4721-7366-4F7D-BAA7-20855937620E}" type="pres">
      <dgm:prSet presAssocID="{4209E768-ECA9-4DD2-AFC0-04E8882F5F0D}" presName="childNode" presStyleLbl="node1" presStyleIdx="7" presStyleCnt="10" custScaleX="110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D42FC-A4FF-421B-AF27-F02DBF920263}" type="pres">
      <dgm:prSet presAssocID="{4209E768-ECA9-4DD2-AFC0-04E8882F5F0D}" presName="aSpace2" presStyleCnt="0"/>
      <dgm:spPr/>
      <dgm:t>
        <a:bodyPr/>
        <a:lstStyle/>
        <a:p>
          <a:endParaRPr lang="ru-RU"/>
        </a:p>
      </dgm:t>
    </dgm:pt>
    <dgm:pt modelId="{E2F88F92-315C-4440-8522-0B1A02E4E092}" type="pres">
      <dgm:prSet presAssocID="{A7970ED4-7BE5-4322-B3B7-6DBF5CB791C6}" presName="childNode" presStyleLbl="node1" presStyleIdx="8" presStyleCnt="10" custScaleX="110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367488-4B63-4B8D-9DDB-EDC18AA952B7}" type="pres">
      <dgm:prSet presAssocID="{A7970ED4-7BE5-4322-B3B7-6DBF5CB791C6}" presName="aSpace2" presStyleCnt="0"/>
      <dgm:spPr/>
      <dgm:t>
        <a:bodyPr/>
        <a:lstStyle/>
        <a:p>
          <a:endParaRPr lang="ru-RU"/>
        </a:p>
      </dgm:t>
    </dgm:pt>
    <dgm:pt modelId="{088EE919-2DB6-4134-A6DF-50E6370DFDED}" type="pres">
      <dgm:prSet presAssocID="{2E7BE2BE-CE4B-423E-93C3-E3E502A017F9}" presName="childNode" presStyleLbl="node1" presStyleIdx="9" presStyleCnt="10" custScaleX="110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1202BD-E6B3-4BE0-B557-6A6BB7D47570}" type="presOf" srcId="{C1D0A630-C1F4-494B-AD40-CCB8052603FE}" destId="{5F663662-9341-4DEB-8DB8-BE047EC555EE}" srcOrd="0" destOrd="0" presId="urn:microsoft.com/office/officeart/2005/8/layout/lProcess2"/>
    <dgm:cxn modelId="{465012C9-C3A8-4101-9910-FDC0F4F08947}" srcId="{7998EBFB-0842-412B-B003-97D09E72B455}" destId="{A9F72796-5C31-498B-9CEA-E4E723EA987D}" srcOrd="1" destOrd="0" parTransId="{EFE2E105-8AC5-4E4D-B603-5CA6DF05E70C}" sibTransId="{789BB76B-8863-4C0C-9562-07A17D9B9DA7}"/>
    <dgm:cxn modelId="{F5401F2C-DDDA-4932-9595-287A078FB464}" srcId="{E760C2F7-A43D-4913-85A4-9305C58A7803}" destId="{703DB6CE-5E62-43B0-B075-47C025116665}" srcOrd="0" destOrd="0" parTransId="{AB32553B-E59C-46D5-B82F-29085D0022B5}" sibTransId="{BAE20A42-2664-4AEF-A612-4C9791083A93}"/>
    <dgm:cxn modelId="{EB7E185D-798A-458A-8389-9E615D99CD00}" type="presOf" srcId="{4209E768-ECA9-4DD2-AFC0-04E8882F5F0D}" destId="{5D3A4721-7366-4F7D-BAA7-20855937620E}" srcOrd="0" destOrd="0" presId="urn:microsoft.com/office/officeart/2005/8/layout/lProcess2"/>
    <dgm:cxn modelId="{D5AAA206-7C1A-44E3-96C5-FCFFC6B655DB}" type="presOf" srcId="{CA6B6B87-82CF-413D-BDA1-EB00631317DB}" destId="{9D0A2E19-5B95-499C-A3B2-1D48D620065E}" srcOrd="0" destOrd="0" presId="urn:microsoft.com/office/officeart/2005/8/layout/lProcess2"/>
    <dgm:cxn modelId="{EB838EA2-6CBF-4FBA-9D23-55C32A817582}" type="presOf" srcId="{6B7D65F2-D945-49FC-8D87-E87D8046AE20}" destId="{2DDAC1F2-E03E-4339-B89D-1AB634125B58}" srcOrd="0" destOrd="0" presId="urn:microsoft.com/office/officeart/2005/8/layout/lProcess2"/>
    <dgm:cxn modelId="{3715F81E-6991-4171-AA46-E97D61542E69}" type="presOf" srcId="{A9F72796-5C31-498B-9CEA-E4E723EA987D}" destId="{7FEE69DE-8BA5-4314-ABD4-31A85EA58FB3}" srcOrd="0" destOrd="0" presId="urn:microsoft.com/office/officeart/2005/8/layout/lProcess2"/>
    <dgm:cxn modelId="{0FACE31C-A72F-4427-879B-360586D37545}" srcId="{BE22E6DD-30B5-4137-87FD-C7393FA03189}" destId="{7998EBFB-0842-412B-B003-97D09E72B455}" srcOrd="1" destOrd="0" parTransId="{66A5260C-BA3F-4593-B9A9-A1BC85CD5D87}" sibTransId="{F93EB9E2-94F3-4CF2-8F09-CDE2104F3441}"/>
    <dgm:cxn modelId="{6D805C7E-A996-4B91-9860-32915FF83451}" type="presOf" srcId="{7998EBFB-0842-412B-B003-97D09E72B455}" destId="{A12AACE6-A1BB-4352-AEF9-7C8FB1BBC190}" srcOrd="0" destOrd="0" presId="urn:microsoft.com/office/officeart/2005/8/layout/lProcess2"/>
    <dgm:cxn modelId="{2CEC486D-C569-4731-8539-A0FFBB7EFAFD}" srcId="{7998EBFB-0842-412B-B003-97D09E72B455}" destId="{6B7D65F2-D945-49FC-8D87-E87D8046AE20}" srcOrd="3" destOrd="0" parTransId="{7D657FCD-368A-4880-B49A-3E385FED9E1F}" sibTransId="{0D487402-30F6-48D2-B232-05260E8FC4D4}"/>
    <dgm:cxn modelId="{84485F44-10F2-4C02-856A-6B3B86FDE45B}" srcId="{7998EBFB-0842-412B-B003-97D09E72B455}" destId="{2E7BE2BE-CE4B-423E-93C3-E3E502A017F9}" srcOrd="6" destOrd="0" parTransId="{4A386897-C67D-457A-A667-9655FFF99CC2}" sibTransId="{B35ED600-50F2-441C-BDFC-FE930A3A4DD2}"/>
    <dgm:cxn modelId="{717C6525-66D8-42A9-8923-FE59ED47FFD7}" srcId="{E760C2F7-A43D-4913-85A4-9305C58A7803}" destId="{EBCF4E61-39CA-4A50-96AC-3696B6A9E920}" srcOrd="2" destOrd="0" parTransId="{5EE7C997-C8D1-4DB3-8DB0-DDADF1EE12A7}" sibTransId="{47B6F991-9CD7-4C58-9C3A-508889C4FB96}"/>
    <dgm:cxn modelId="{9F3378D1-863A-4D70-B437-11E1CB9DE763}" type="presOf" srcId="{703DB6CE-5E62-43B0-B075-47C025116665}" destId="{5FC312EF-0D97-4CF2-B9C8-D5E3E08BE780}" srcOrd="0" destOrd="0" presId="urn:microsoft.com/office/officeart/2005/8/layout/lProcess2"/>
    <dgm:cxn modelId="{C3154FEB-8B66-42B4-BE6A-D1301004166B}" type="presOf" srcId="{EBCF4E61-39CA-4A50-96AC-3696B6A9E920}" destId="{0E24E9BD-29DF-4E27-BBD6-257C9AD7CA94}" srcOrd="0" destOrd="0" presId="urn:microsoft.com/office/officeart/2005/8/layout/lProcess2"/>
    <dgm:cxn modelId="{7A0E5D35-4EE7-4833-83A1-F781A653A763}" type="presOf" srcId="{7998EBFB-0842-412B-B003-97D09E72B455}" destId="{7AF7607D-0B50-4979-98CD-C2A783B706EA}" srcOrd="1" destOrd="0" presId="urn:microsoft.com/office/officeart/2005/8/layout/lProcess2"/>
    <dgm:cxn modelId="{6E2FAD2C-5041-42C7-A298-D0C72D060A87}" srcId="{E760C2F7-A43D-4913-85A4-9305C58A7803}" destId="{CA6B6B87-82CF-413D-BDA1-EB00631317DB}" srcOrd="1" destOrd="0" parTransId="{FA756298-4824-45A5-9116-1517F581351D}" sibTransId="{5D56AAF7-8E9B-4BE5-AF14-9CD51577F5AD}"/>
    <dgm:cxn modelId="{49B8AD9C-5D9B-40D2-843D-02F832B01820}" srcId="{7998EBFB-0842-412B-B003-97D09E72B455}" destId="{C1D0A630-C1F4-494B-AD40-CCB8052603FE}" srcOrd="2" destOrd="0" parTransId="{BFD24917-7852-4340-B41C-1CCB09D20EA4}" sibTransId="{378185C6-4583-42BD-82DA-C15B4A35B9D6}"/>
    <dgm:cxn modelId="{A44F423C-9544-40E4-8F8B-33F7913A4A11}" srcId="{7998EBFB-0842-412B-B003-97D09E72B455}" destId="{A7970ED4-7BE5-4322-B3B7-6DBF5CB791C6}" srcOrd="5" destOrd="0" parTransId="{3E62CC4A-1B4A-43BD-9B52-76094EBC1B4C}" sibTransId="{FACC210F-3AEF-4FED-862F-260FC9ED7A77}"/>
    <dgm:cxn modelId="{B06D7129-6984-4909-9572-BD03444E3FDE}" type="presOf" srcId="{BE22E6DD-30B5-4137-87FD-C7393FA03189}" destId="{596D8FFE-C643-45E4-B1AB-3D755F0B4078}" srcOrd="0" destOrd="0" presId="urn:microsoft.com/office/officeart/2005/8/layout/lProcess2"/>
    <dgm:cxn modelId="{B6F398E3-CB7F-4A99-AE1E-B79BC0F77D0B}" type="presOf" srcId="{E760C2F7-A43D-4913-85A4-9305C58A7803}" destId="{6CE1D975-21CD-4132-802E-942E41D5B30C}" srcOrd="0" destOrd="0" presId="urn:microsoft.com/office/officeart/2005/8/layout/lProcess2"/>
    <dgm:cxn modelId="{F029DEC2-92AB-42C5-A976-0C78C47FFB4A}" type="presOf" srcId="{2E7BE2BE-CE4B-423E-93C3-E3E502A017F9}" destId="{088EE919-2DB6-4134-A6DF-50E6370DFDED}" srcOrd="0" destOrd="0" presId="urn:microsoft.com/office/officeart/2005/8/layout/lProcess2"/>
    <dgm:cxn modelId="{7FED1297-1CAA-4812-BE7E-90D8112C48BD}" srcId="{7998EBFB-0842-412B-B003-97D09E72B455}" destId="{013E25B0-605F-42B2-8EF1-B478F024EB80}" srcOrd="0" destOrd="0" parTransId="{520936E9-D0E3-44A5-88D7-49A8B2C5111C}" sibTransId="{ECFF41A9-0A81-494D-87F4-15DE556EBE6C}"/>
    <dgm:cxn modelId="{26221D5C-B722-47DD-A2AA-717F62501164}" type="presOf" srcId="{013E25B0-605F-42B2-8EF1-B478F024EB80}" destId="{4DF94ECA-E66B-432C-9924-F5C73E3F461F}" srcOrd="0" destOrd="0" presId="urn:microsoft.com/office/officeart/2005/8/layout/lProcess2"/>
    <dgm:cxn modelId="{5770BA8C-DEFA-4F08-87A6-F249AD481B16}" type="presOf" srcId="{E760C2F7-A43D-4913-85A4-9305C58A7803}" destId="{675C66A5-33C5-4687-ADE8-069A8AF0A0B2}" srcOrd="1" destOrd="0" presId="urn:microsoft.com/office/officeart/2005/8/layout/lProcess2"/>
    <dgm:cxn modelId="{F329F7AD-4B59-4F4C-891E-ADBA00C1497C}" type="presOf" srcId="{A7970ED4-7BE5-4322-B3B7-6DBF5CB791C6}" destId="{E2F88F92-315C-4440-8522-0B1A02E4E092}" srcOrd="0" destOrd="0" presId="urn:microsoft.com/office/officeart/2005/8/layout/lProcess2"/>
    <dgm:cxn modelId="{5EF9F858-BCCA-4AF4-BF8E-628B56A96B4B}" srcId="{7998EBFB-0842-412B-B003-97D09E72B455}" destId="{4209E768-ECA9-4DD2-AFC0-04E8882F5F0D}" srcOrd="4" destOrd="0" parTransId="{2C2F2C0E-1944-4837-80A1-7E9671FBA684}" sibTransId="{AC3ECC95-7B9F-4177-9575-3DBF6DE1D1A0}"/>
    <dgm:cxn modelId="{90628180-6F67-4D4B-8E88-D658969BDE50}" srcId="{BE22E6DD-30B5-4137-87FD-C7393FA03189}" destId="{E760C2F7-A43D-4913-85A4-9305C58A7803}" srcOrd="0" destOrd="0" parTransId="{00A032D3-0596-4847-8234-0E3A51677DC4}" sibTransId="{AA4B0E9C-DFD8-494B-B250-434D244381FE}"/>
    <dgm:cxn modelId="{738BE2D4-69CA-49CC-9980-C621969E5E09}" type="presParOf" srcId="{596D8FFE-C643-45E4-B1AB-3D755F0B4078}" destId="{12907374-9058-44BD-AC3D-970D1D8ED153}" srcOrd="0" destOrd="0" presId="urn:microsoft.com/office/officeart/2005/8/layout/lProcess2"/>
    <dgm:cxn modelId="{105DC21D-AEDB-4629-8EDF-AE1497464BB1}" type="presParOf" srcId="{12907374-9058-44BD-AC3D-970D1D8ED153}" destId="{6CE1D975-21CD-4132-802E-942E41D5B30C}" srcOrd="0" destOrd="0" presId="urn:microsoft.com/office/officeart/2005/8/layout/lProcess2"/>
    <dgm:cxn modelId="{CF5F29E0-1612-448B-8AAD-70E850AA3147}" type="presParOf" srcId="{12907374-9058-44BD-AC3D-970D1D8ED153}" destId="{675C66A5-33C5-4687-ADE8-069A8AF0A0B2}" srcOrd="1" destOrd="0" presId="urn:microsoft.com/office/officeart/2005/8/layout/lProcess2"/>
    <dgm:cxn modelId="{3DC448A9-0081-4537-B43A-26FC7E9A4F73}" type="presParOf" srcId="{12907374-9058-44BD-AC3D-970D1D8ED153}" destId="{85DA19BD-EB25-4F0E-9566-297792E59612}" srcOrd="2" destOrd="0" presId="urn:microsoft.com/office/officeart/2005/8/layout/lProcess2"/>
    <dgm:cxn modelId="{3700C716-9F30-490F-9FF6-C466E682D7CB}" type="presParOf" srcId="{85DA19BD-EB25-4F0E-9566-297792E59612}" destId="{1656507E-AF30-4363-81B5-0349485C13CB}" srcOrd="0" destOrd="0" presId="urn:microsoft.com/office/officeart/2005/8/layout/lProcess2"/>
    <dgm:cxn modelId="{56D7264B-D4EE-47C2-A5F1-A0505D3E9A96}" type="presParOf" srcId="{1656507E-AF30-4363-81B5-0349485C13CB}" destId="{5FC312EF-0D97-4CF2-B9C8-D5E3E08BE780}" srcOrd="0" destOrd="0" presId="urn:microsoft.com/office/officeart/2005/8/layout/lProcess2"/>
    <dgm:cxn modelId="{769315AE-D4E5-40A1-816E-2758B8E6A9B8}" type="presParOf" srcId="{1656507E-AF30-4363-81B5-0349485C13CB}" destId="{B8802946-B890-414F-9E1C-BF9C8FAB8599}" srcOrd="1" destOrd="0" presId="urn:microsoft.com/office/officeart/2005/8/layout/lProcess2"/>
    <dgm:cxn modelId="{848DACED-CD6B-4F9F-AD2C-68AD5C76AFE7}" type="presParOf" srcId="{1656507E-AF30-4363-81B5-0349485C13CB}" destId="{9D0A2E19-5B95-499C-A3B2-1D48D620065E}" srcOrd="2" destOrd="0" presId="urn:microsoft.com/office/officeart/2005/8/layout/lProcess2"/>
    <dgm:cxn modelId="{221A62AE-4928-480B-B8F3-F3E351C24ACF}" type="presParOf" srcId="{1656507E-AF30-4363-81B5-0349485C13CB}" destId="{E51DD917-7CCC-4957-A66A-7B854D34F452}" srcOrd="3" destOrd="0" presId="urn:microsoft.com/office/officeart/2005/8/layout/lProcess2"/>
    <dgm:cxn modelId="{C433EC83-4C94-4521-B002-DCC760B2AEF6}" type="presParOf" srcId="{1656507E-AF30-4363-81B5-0349485C13CB}" destId="{0E24E9BD-29DF-4E27-BBD6-257C9AD7CA94}" srcOrd="4" destOrd="0" presId="urn:microsoft.com/office/officeart/2005/8/layout/lProcess2"/>
    <dgm:cxn modelId="{34025EB9-CCC6-442B-B6F5-B4DF4EF6BEBB}" type="presParOf" srcId="{596D8FFE-C643-45E4-B1AB-3D755F0B4078}" destId="{9F20C1B6-69AF-43DB-B0DA-004B5DE002E4}" srcOrd="1" destOrd="0" presId="urn:microsoft.com/office/officeart/2005/8/layout/lProcess2"/>
    <dgm:cxn modelId="{4EBC5EB1-404C-47F5-8B00-12FA81BA4A26}" type="presParOf" srcId="{596D8FFE-C643-45E4-B1AB-3D755F0B4078}" destId="{558D4095-B2B6-4B9B-8027-3DBDD4D592D5}" srcOrd="2" destOrd="0" presId="urn:microsoft.com/office/officeart/2005/8/layout/lProcess2"/>
    <dgm:cxn modelId="{D9F97E34-F69A-4077-91A6-89A91BA4A17D}" type="presParOf" srcId="{558D4095-B2B6-4B9B-8027-3DBDD4D592D5}" destId="{A12AACE6-A1BB-4352-AEF9-7C8FB1BBC190}" srcOrd="0" destOrd="0" presId="urn:microsoft.com/office/officeart/2005/8/layout/lProcess2"/>
    <dgm:cxn modelId="{E309B59B-B131-4FE2-91CF-180F9DE7D87A}" type="presParOf" srcId="{558D4095-B2B6-4B9B-8027-3DBDD4D592D5}" destId="{7AF7607D-0B50-4979-98CD-C2A783B706EA}" srcOrd="1" destOrd="0" presId="urn:microsoft.com/office/officeart/2005/8/layout/lProcess2"/>
    <dgm:cxn modelId="{C5B97496-1F81-41F6-A683-944FE064F987}" type="presParOf" srcId="{558D4095-B2B6-4B9B-8027-3DBDD4D592D5}" destId="{A77C7D50-5BF4-43BF-A6D8-FDB1F1BF7EF8}" srcOrd="2" destOrd="0" presId="urn:microsoft.com/office/officeart/2005/8/layout/lProcess2"/>
    <dgm:cxn modelId="{C61DF345-CE5C-4486-A4EB-25B0A1CA58DA}" type="presParOf" srcId="{A77C7D50-5BF4-43BF-A6D8-FDB1F1BF7EF8}" destId="{1ED3B48E-8439-4D4D-B16F-FA4A85DF9B3E}" srcOrd="0" destOrd="0" presId="urn:microsoft.com/office/officeart/2005/8/layout/lProcess2"/>
    <dgm:cxn modelId="{AEA4E753-EEC2-4AFF-B5CF-5C21AC044A4B}" type="presParOf" srcId="{1ED3B48E-8439-4D4D-B16F-FA4A85DF9B3E}" destId="{4DF94ECA-E66B-432C-9924-F5C73E3F461F}" srcOrd="0" destOrd="0" presId="urn:microsoft.com/office/officeart/2005/8/layout/lProcess2"/>
    <dgm:cxn modelId="{1D65CB8E-5DF5-4BFA-8C1F-3FF81CACF898}" type="presParOf" srcId="{1ED3B48E-8439-4D4D-B16F-FA4A85DF9B3E}" destId="{FA07B964-418D-42C5-8C97-0B280E0844EC}" srcOrd="1" destOrd="0" presId="urn:microsoft.com/office/officeart/2005/8/layout/lProcess2"/>
    <dgm:cxn modelId="{FBFF88C7-BC00-4D42-AFB4-3A0EF87CC57F}" type="presParOf" srcId="{1ED3B48E-8439-4D4D-B16F-FA4A85DF9B3E}" destId="{7FEE69DE-8BA5-4314-ABD4-31A85EA58FB3}" srcOrd="2" destOrd="0" presId="urn:microsoft.com/office/officeart/2005/8/layout/lProcess2"/>
    <dgm:cxn modelId="{B3382144-1FE0-4196-940F-A7DCFE37B885}" type="presParOf" srcId="{1ED3B48E-8439-4D4D-B16F-FA4A85DF9B3E}" destId="{C626FA53-90D8-4D96-816A-4BCF184011C6}" srcOrd="3" destOrd="0" presId="urn:microsoft.com/office/officeart/2005/8/layout/lProcess2"/>
    <dgm:cxn modelId="{34EECF5C-9C8A-4C3B-AD21-D48F420B56B2}" type="presParOf" srcId="{1ED3B48E-8439-4D4D-B16F-FA4A85DF9B3E}" destId="{5F663662-9341-4DEB-8DB8-BE047EC555EE}" srcOrd="4" destOrd="0" presId="urn:microsoft.com/office/officeart/2005/8/layout/lProcess2"/>
    <dgm:cxn modelId="{BFFEC742-846C-4D78-9447-1C12A3851802}" type="presParOf" srcId="{1ED3B48E-8439-4D4D-B16F-FA4A85DF9B3E}" destId="{F5820AD2-CA60-4184-A99C-FE62683BC573}" srcOrd="5" destOrd="0" presId="urn:microsoft.com/office/officeart/2005/8/layout/lProcess2"/>
    <dgm:cxn modelId="{0C72A756-15BD-4D04-954D-9F4EE666C310}" type="presParOf" srcId="{1ED3B48E-8439-4D4D-B16F-FA4A85DF9B3E}" destId="{2DDAC1F2-E03E-4339-B89D-1AB634125B58}" srcOrd="6" destOrd="0" presId="urn:microsoft.com/office/officeart/2005/8/layout/lProcess2"/>
    <dgm:cxn modelId="{C9371E3F-54A3-4E58-B344-C036BF4E3C73}" type="presParOf" srcId="{1ED3B48E-8439-4D4D-B16F-FA4A85DF9B3E}" destId="{8BE7CF11-5075-4CE0-AAE6-9259ADB891A8}" srcOrd="7" destOrd="0" presId="urn:microsoft.com/office/officeart/2005/8/layout/lProcess2"/>
    <dgm:cxn modelId="{8DC7C9ED-06ED-4173-90AD-3B539AE70BE3}" type="presParOf" srcId="{1ED3B48E-8439-4D4D-B16F-FA4A85DF9B3E}" destId="{5D3A4721-7366-4F7D-BAA7-20855937620E}" srcOrd="8" destOrd="0" presId="urn:microsoft.com/office/officeart/2005/8/layout/lProcess2"/>
    <dgm:cxn modelId="{14EBA75B-472D-42CC-95F7-B608B59FEBF4}" type="presParOf" srcId="{1ED3B48E-8439-4D4D-B16F-FA4A85DF9B3E}" destId="{085D42FC-A4FF-421B-AF27-F02DBF920263}" srcOrd="9" destOrd="0" presId="urn:microsoft.com/office/officeart/2005/8/layout/lProcess2"/>
    <dgm:cxn modelId="{F5193B1E-C3BB-4936-B348-CE7EC425DB95}" type="presParOf" srcId="{1ED3B48E-8439-4D4D-B16F-FA4A85DF9B3E}" destId="{E2F88F92-315C-4440-8522-0B1A02E4E092}" srcOrd="10" destOrd="0" presId="urn:microsoft.com/office/officeart/2005/8/layout/lProcess2"/>
    <dgm:cxn modelId="{30FC4618-8C96-4C1F-B64F-F7CE821DDF9C}" type="presParOf" srcId="{1ED3B48E-8439-4D4D-B16F-FA4A85DF9B3E}" destId="{63367488-4B63-4B8D-9DDB-EDC18AA952B7}" srcOrd="11" destOrd="0" presId="urn:microsoft.com/office/officeart/2005/8/layout/lProcess2"/>
    <dgm:cxn modelId="{B86E4A10-B3C1-4B56-A623-EB14927BE913}" type="presParOf" srcId="{1ED3B48E-8439-4D4D-B16F-FA4A85DF9B3E}" destId="{088EE919-2DB6-4134-A6DF-50E6370DFDED}" srcOrd="1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3C35DD-1F25-46BB-9740-E465152504C4}" type="doc">
      <dgm:prSet loTypeId="urn:microsoft.com/office/officeart/2005/8/layout/chevron2" loCatId="list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A9AB420-0750-4C23-B3BB-20187AE9A47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6F710-042C-41B4-9060-D073CBAE7A47}" type="parTrans" cxnId="{BAB80600-9280-46B6-BF30-1DA9BBD8B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BFA881-7290-4DEA-904A-048A2125C7B9}" type="sibTrans" cxnId="{BAB80600-9280-46B6-BF30-1DA9BBD8B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AE1F9B-2B65-41F4-A850-D4A686A56262}">
      <dgm:prSet phldrT="[Текст]"/>
      <dgm:spPr/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удовлетворение потребности в материалах, компонентах и продукции для планирования производства и доставки потребителям;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345F50-8C79-4C2A-BD02-E0940DA9F6F8}" type="parTrans" cxnId="{597EE0AA-C0AC-48F1-BDC5-2101767DE9E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610DDD-0ECD-488C-9CBF-E2F1A18FD9BE}" type="sibTrans" cxnId="{597EE0AA-C0AC-48F1-BDC5-2101767DE9E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6E895D-1B0A-4EB7-9218-89A7EE81260D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47C34C-84BD-45A7-A58C-CF7819411BC5}" type="parTrans" cxnId="{F4ABD69E-FBEC-455A-AD01-1B5A555881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2532A2-44D9-4C99-B2BF-D7CCFF737C09}" type="sibTrans" cxnId="{F4ABD69E-FBEC-455A-AD01-1B5A555881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5E7D93-EDB7-4845-90AE-B67831A40F1E}">
      <dgm:prSet phldrT="[Текст]"/>
      <dgm:spPr/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поддержка низких уровней </a:t>
          </a:r>
          <a:r>
            <a:rPr lang="ru-RU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запасов</a:t>
          </a:r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DAD60A-FCD0-4ECE-8FFD-26A3C56C2AB5}" type="parTrans" cxnId="{D5161F3A-B12A-4BD7-BBAD-ADE085A926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63C7B9-8835-4DE2-8C7C-AF20D0BF49AA}" type="sibTrans" cxnId="{D5161F3A-B12A-4BD7-BBAD-ADE085A926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8456D-2F75-49D0-99EF-500152D0422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AE972C-F9A1-4628-8D06-B2AA8E25B47A}" type="parTrans" cxnId="{4D561703-F7C6-422C-9EB7-626250FA59C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0358D5-CB0E-4446-8975-B426BFE27337}" type="sibTrans" cxnId="{4D561703-F7C6-422C-9EB7-626250FA59C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E9EF93-8138-4BCD-B4BA-BEB74278537E}">
      <dgm:prSet phldrT="[Текст]"/>
      <dgm:spPr/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 производственных операций, графиков доставки, закупочных операций.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12315D-C6FE-4764-A737-1F0BF5A38B08}" type="parTrans" cxnId="{CB8D4229-42A9-485B-B2EE-D4886CAD6E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7A0655-CE07-4B59-AFAF-D2C1F845317F}" type="sibTrans" cxnId="{CB8D4229-42A9-485B-B2EE-D4886CAD6E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24F807-86A5-4AFB-88E2-CAED22E47BDD}" type="pres">
      <dgm:prSet presAssocID="{FA3C35DD-1F25-46BB-9740-E465152504C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4338B1-844E-47D8-9432-328DEDBDB588}" type="pres">
      <dgm:prSet presAssocID="{CA9AB420-0750-4C23-B3BB-20187AE9A47F}" presName="composite" presStyleCnt="0"/>
      <dgm:spPr/>
      <dgm:t>
        <a:bodyPr/>
        <a:lstStyle/>
        <a:p>
          <a:endParaRPr lang="ru-RU"/>
        </a:p>
      </dgm:t>
    </dgm:pt>
    <dgm:pt modelId="{358F9BE9-184E-40C3-8A5E-5F79DAA58E43}" type="pres">
      <dgm:prSet presAssocID="{CA9AB420-0750-4C23-B3BB-20187AE9A47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2A8E89-34B1-4EFD-8F14-9371F7D933AE}" type="pres">
      <dgm:prSet presAssocID="{CA9AB420-0750-4C23-B3BB-20187AE9A47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AF2788-0D2A-48A2-A364-21708A988E55}" type="pres">
      <dgm:prSet presAssocID="{F2BFA881-7290-4DEA-904A-048A2125C7B9}" presName="sp" presStyleCnt="0"/>
      <dgm:spPr/>
      <dgm:t>
        <a:bodyPr/>
        <a:lstStyle/>
        <a:p>
          <a:endParaRPr lang="ru-RU"/>
        </a:p>
      </dgm:t>
    </dgm:pt>
    <dgm:pt modelId="{E416F316-627E-4C1A-9428-F682797BE903}" type="pres">
      <dgm:prSet presAssocID="{606E895D-1B0A-4EB7-9218-89A7EE81260D}" presName="composite" presStyleCnt="0"/>
      <dgm:spPr/>
      <dgm:t>
        <a:bodyPr/>
        <a:lstStyle/>
        <a:p>
          <a:endParaRPr lang="ru-RU"/>
        </a:p>
      </dgm:t>
    </dgm:pt>
    <dgm:pt modelId="{DC8019AC-A153-4034-A401-7CB1B45DDB9C}" type="pres">
      <dgm:prSet presAssocID="{606E895D-1B0A-4EB7-9218-89A7EE81260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161F5-2E41-4537-9C60-46513923FDBC}" type="pres">
      <dgm:prSet presAssocID="{606E895D-1B0A-4EB7-9218-89A7EE81260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DF7FE5-F72C-4B5D-B522-F191A4EE58D5}" type="pres">
      <dgm:prSet presAssocID="{072532A2-44D9-4C99-B2BF-D7CCFF737C09}" presName="sp" presStyleCnt="0"/>
      <dgm:spPr/>
      <dgm:t>
        <a:bodyPr/>
        <a:lstStyle/>
        <a:p>
          <a:endParaRPr lang="ru-RU"/>
        </a:p>
      </dgm:t>
    </dgm:pt>
    <dgm:pt modelId="{073E9EFD-0BEF-442B-AB84-8313CE63D029}" type="pres">
      <dgm:prSet presAssocID="{DDB8456D-2F75-49D0-99EF-500152D04229}" presName="composite" presStyleCnt="0"/>
      <dgm:spPr/>
      <dgm:t>
        <a:bodyPr/>
        <a:lstStyle/>
        <a:p>
          <a:endParaRPr lang="ru-RU"/>
        </a:p>
      </dgm:t>
    </dgm:pt>
    <dgm:pt modelId="{D6FE5701-8398-4286-A686-167B4321C8AF}" type="pres">
      <dgm:prSet presAssocID="{DDB8456D-2F75-49D0-99EF-500152D0422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05B0B-A5B2-4F80-92DD-A51C246A9101}" type="pres">
      <dgm:prSet presAssocID="{DDB8456D-2F75-49D0-99EF-500152D0422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A9C0FE-CF6B-46E6-AB54-601A5914CB32}" type="presOf" srcId="{CA9AB420-0750-4C23-B3BB-20187AE9A47F}" destId="{358F9BE9-184E-40C3-8A5E-5F79DAA58E43}" srcOrd="0" destOrd="0" presId="urn:microsoft.com/office/officeart/2005/8/layout/chevron2"/>
    <dgm:cxn modelId="{F4ABD69E-FBEC-455A-AD01-1B5A55588128}" srcId="{FA3C35DD-1F25-46BB-9740-E465152504C4}" destId="{606E895D-1B0A-4EB7-9218-89A7EE81260D}" srcOrd="1" destOrd="0" parTransId="{6B47C34C-84BD-45A7-A58C-CF7819411BC5}" sibTransId="{072532A2-44D9-4C99-B2BF-D7CCFF737C09}"/>
    <dgm:cxn modelId="{BAB80600-9280-46B6-BF30-1DA9BBD8B5FE}" srcId="{FA3C35DD-1F25-46BB-9740-E465152504C4}" destId="{CA9AB420-0750-4C23-B3BB-20187AE9A47F}" srcOrd="0" destOrd="0" parTransId="{A786F710-042C-41B4-9060-D073CBAE7A47}" sibTransId="{F2BFA881-7290-4DEA-904A-048A2125C7B9}"/>
    <dgm:cxn modelId="{CB8D4229-42A9-485B-B2EE-D4886CAD6EF2}" srcId="{DDB8456D-2F75-49D0-99EF-500152D04229}" destId="{93E9EF93-8138-4BCD-B4BA-BEB74278537E}" srcOrd="0" destOrd="0" parTransId="{DC12315D-C6FE-4764-A737-1F0BF5A38B08}" sibTransId="{5A7A0655-CE07-4B59-AFAF-D2C1F845317F}"/>
    <dgm:cxn modelId="{D5161F3A-B12A-4BD7-BBAD-ADE085A926F2}" srcId="{606E895D-1B0A-4EB7-9218-89A7EE81260D}" destId="{415E7D93-EDB7-4845-90AE-B67831A40F1E}" srcOrd="0" destOrd="0" parTransId="{4BDAD60A-FCD0-4ECE-8FFD-26A3C56C2AB5}" sibTransId="{8463C7B9-8835-4DE2-8C7C-AF20D0BF49AA}"/>
    <dgm:cxn modelId="{34C305E3-B18D-4C15-808C-C4DBBEB8A858}" type="presOf" srcId="{94AE1F9B-2B65-41F4-A850-D4A686A56262}" destId="{882A8E89-34B1-4EFD-8F14-9371F7D933AE}" srcOrd="0" destOrd="0" presId="urn:microsoft.com/office/officeart/2005/8/layout/chevron2"/>
    <dgm:cxn modelId="{4D561703-F7C6-422C-9EB7-626250FA59C8}" srcId="{FA3C35DD-1F25-46BB-9740-E465152504C4}" destId="{DDB8456D-2F75-49D0-99EF-500152D04229}" srcOrd="2" destOrd="0" parTransId="{6AAE972C-F9A1-4628-8D06-B2AA8E25B47A}" sibTransId="{ED0358D5-CB0E-4446-8975-B426BFE27337}"/>
    <dgm:cxn modelId="{597EE0AA-C0AC-48F1-BDC5-2101767DE9E4}" srcId="{CA9AB420-0750-4C23-B3BB-20187AE9A47F}" destId="{94AE1F9B-2B65-41F4-A850-D4A686A56262}" srcOrd="0" destOrd="0" parTransId="{B7345F50-8C79-4C2A-BD02-E0940DA9F6F8}" sibTransId="{32610DDD-0ECD-488C-9CBF-E2F1A18FD9BE}"/>
    <dgm:cxn modelId="{A7345655-B7F7-4248-A403-704807A2E6CD}" type="presOf" srcId="{FA3C35DD-1F25-46BB-9740-E465152504C4}" destId="{6524F807-86A5-4AFB-88E2-CAED22E47BDD}" srcOrd="0" destOrd="0" presId="urn:microsoft.com/office/officeart/2005/8/layout/chevron2"/>
    <dgm:cxn modelId="{AB4048D7-1F8C-4DD4-8258-588C1C362B71}" type="presOf" srcId="{606E895D-1B0A-4EB7-9218-89A7EE81260D}" destId="{DC8019AC-A153-4034-A401-7CB1B45DDB9C}" srcOrd="0" destOrd="0" presId="urn:microsoft.com/office/officeart/2005/8/layout/chevron2"/>
    <dgm:cxn modelId="{B5358DB0-D308-4C53-B7C3-9542C28A5C83}" type="presOf" srcId="{415E7D93-EDB7-4845-90AE-B67831A40F1E}" destId="{4A4161F5-2E41-4537-9C60-46513923FDBC}" srcOrd="0" destOrd="0" presId="urn:microsoft.com/office/officeart/2005/8/layout/chevron2"/>
    <dgm:cxn modelId="{ED8DC2D0-FA7B-4DBB-B5F3-48BE7FF0FF81}" type="presOf" srcId="{DDB8456D-2F75-49D0-99EF-500152D04229}" destId="{D6FE5701-8398-4286-A686-167B4321C8AF}" srcOrd="0" destOrd="0" presId="urn:microsoft.com/office/officeart/2005/8/layout/chevron2"/>
    <dgm:cxn modelId="{47F6AFE8-BE7C-4F57-A3E8-3A5C8FB38725}" type="presOf" srcId="{93E9EF93-8138-4BCD-B4BA-BEB74278537E}" destId="{2DE05B0B-A5B2-4F80-92DD-A51C246A9101}" srcOrd="0" destOrd="0" presId="urn:microsoft.com/office/officeart/2005/8/layout/chevron2"/>
    <dgm:cxn modelId="{B8C815A3-0E3B-4E93-801B-6226A7B8F85B}" type="presParOf" srcId="{6524F807-86A5-4AFB-88E2-CAED22E47BDD}" destId="{C24338B1-844E-47D8-9432-328DEDBDB588}" srcOrd="0" destOrd="0" presId="urn:microsoft.com/office/officeart/2005/8/layout/chevron2"/>
    <dgm:cxn modelId="{E2087DCA-B45D-4209-8599-43B48EBDF268}" type="presParOf" srcId="{C24338B1-844E-47D8-9432-328DEDBDB588}" destId="{358F9BE9-184E-40C3-8A5E-5F79DAA58E43}" srcOrd="0" destOrd="0" presId="urn:microsoft.com/office/officeart/2005/8/layout/chevron2"/>
    <dgm:cxn modelId="{F06DFCB6-F52E-44E5-8DAE-6CEB854B637A}" type="presParOf" srcId="{C24338B1-844E-47D8-9432-328DEDBDB588}" destId="{882A8E89-34B1-4EFD-8F14-9371F7D933AE}" srcOrd="1" destOrd="0" presId="urn:microsoft.com/office/officeart/2005/8/layout/chevron2"/>
    <dgm:cxn modelId="{1F0E9446-95B6-4545-98C8-3DE6B69A2FD7}" type="presParOf" srcId="{6524F807-86A5-4AFB-88E2-CAED22E47BDD}" destId="{99AF2788-0D2A-48A2-A364-21708A988E55}" srcOrd="1" destOrd="0" presId="urn:microsoft.com/office/officeart/2005/8/layout/chevron2"/>
    <dgm:cxn modelId="{1C11E26B-2990-486F-8D7E-0B349BCB93A1}" type="presParOf" srcId="{6524F807-86A5-4AFB-88E2-CAED22E47BDD}" destId="{E416F316-627E-4C1A-9428-F682797BE903}" srcOrd="2" destOrd="0" presId="urn:microsoft.com/office/officeart/2005/8/layout/chevron2"/>
    <dgm:cxn modelId="{EDD614F9-CFB3-4BE1-829F-41BD7B8665E2}" type="presParOf" srcId="{E416F316-627E-4C1A-9428-F682797BE903}" destId="{DC8019AC-A153-4034-A401-7CB1B45DDB9C}" srcOrd="0" destOrd="0" presId="urn:microsoft.com/office/officeart/2005/8/layout/chevron2"/>
    <dgm:cxn modelId="{5D511DCE-117D-458A-8B7C-54DBAD68F37A}" type="presParOf" srcId="{E416F316-627E-4C1A-9428-F682797BE903}" destId="{4A4161F5-2E41-4537-9C60-46513923FDBC}" srcOrd="1" destOrd="0" presId="urn:microsoft.com/office/officeart/2005/8/layout/chevron2"/>
    <dgm:cxn modelId="{61EACFAB-DE71-48A2-952B-48A9871BC54F}" type="presParOf" srcId="{6524F807-86A5-4AFB-88E2-CAED22E47BDD}" destId="{A3DF7FE5-F72C-4B5D-B522-F191A4EE58D5}" srcOrd="3" destOrd="0" presId="urn:microsoft.com/office/officeart/2005/8/layout/chevron2"/>
    <dgm:cxn modelId="{AD089FA3-7E78-42A6-81F1-A15A49712873}" type="presParOf" srcId="{6524F807-86A5-4AFB-88E2-CAED22E47BDD}" destId="{073E9EFD-0BEF-442B-AB84-8313CE63D029}" srcOrd="4" destOrd="0" presId="urn:microsoft.com/office/officeart/2005/8/layout/chevron2"/>
    <dgm:cxn modelId="{BD68B31E-604F-488D-8746-B5BE65319FC2}" type="presParOf" srcId="{073E9EFD-0BEF-442B-AB84-8313CE63D029}" destId="{D6FE5701-8398-4286-A686-167B4321C8AF}" srcOrd="0" destOrd="0" presId="urn:microsoft.com/office/officeart/2005/8/layout/chevron2"/>
    <dgm:cxn modelId="{B7802008-48CA-4A8B-A137-991DFBB93722}" type="presParOf" srcId="{073E9EFD-0BEF-442B-AB84-8313CE63D029}" destId="{2DE05B0B-A5B2-4F80-92DD-A51C246A910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5C4AA3-C385-4DEB-A004-4830237AEEE0}" type="doc">
      <dgm:prSet loTypeId="urn:microsoft.com/office/officeart/2005/8/layout/chevron2" loCatId="list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3ACD688-34EC-4031-9963-277677128EEB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EFCFB3-08F9-4093-8AC3-D231377B9F17}" type="parTrans" cxnId="{CA65633B-B97B-49A4-B6DC-A465B3F2AC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25DE9A-8814-4C71-9D14-B2C6D15B8C34}" type="sibTrans" cxnId="{CA65633B-B97B-49A4-B6DC-A465B3F2AC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B6807B-2EF3-4B93-A12B-9B6BEF8ED417}">
      <dgm:prSet phldrT="[Текст]" custT="1"/>
      <dgm:spPr/>
      <dgm:t>
        <a:bodyPr/>
        <a:lstStyle/>
        <a:p>
          <a:r>
            <a:rPr lang="ru-RU" sz="19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значительный объём вычислений и предварительной обработки данных;</a:t>
          </a:r>
          <a:endParaRPr lang="ru-RU" sz="19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B518A9-BB1A-4B2B-8BCC-6328FC1F5D2E}" type="parTrans" cxnId="{E49E87C4-F902-4253-B306-FFB11DE697D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AB8148-687C-4BF6-8CAE-1FF3F06A5ED7}" type="sibTrans" cxnId="{E49E87C4-F902-4253-B306-FFB11DE697D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F8C88-A3EE-487F-9443-F024EF37AC6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0E395-6864-433D-8F04-3B91A2E4AEDA}" type="parTrans" cxnId="{B33615B9-AD5F-43B1-893D-BA2F044BF6B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E2D460-601D-4450-82C4-823C80BC27B8}" type="sibTrans" cxnId="{B33615B9-AD5F-43B1-893D-BA2F044BF6B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8A5CBD-A365-4757-A604-82DFA0E6CD7D}">
      <dgm:prSet phldrT="[Текст]" custT="1"/>
      <dgm:spPr/>
      <dgm:t>
        <a:bodyPr/>
        <a:lstStyle/>
        <a:p>
          <a:r>
            <a:rPr lang="ru-RU" sz="19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возрастание логистических затрат на обработку заказов и транспортировку при стремлении фирмы ещё больше уменьшить запасы МР или перейти на работу с малыми заказами с высокой частотой их выполнения;</a:t>
          </a:r>
          <a:endParaRPr lang="ru-RU" sz="19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78122C-2005-40BC-8E7D-6132CF0EC707}" type="parTrans" cxnId="{E179DD53-B78E-4864-B8EC-AC06BEB3A12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D487CF-CE71-4848-97F3-C7974498BDFC}" type="sibTrans" cxnId="{E179DD53-B78E-4864-B8EC-AC06BEB3A12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F94A60-D20B-4DF1-AF98-A31314081A9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2063CF-7279-4D7B-A1CB-09CBF20FC16E}" type="parTrans" cxnId="{1FDC5A94-3AF7-4225-BD49-3E20C21107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0B3C71-E1EC-4664-8407-B042FCD19F1F}" type="sibTrans" cxnId="{1FDC5A94-3AF7-4225-BD49-3E20C21107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16EC82-3FCE-4191-AFF1-4917CE6152D0}">
      <dgm:prSet phldrT="[Текст]" custT="1"/>
      <dgm:spPr/>
      <dgm:t>
        <a:bodyPr/>
        <a:lstStyle/>
        <a:p>
          <a:r>
            <a:rPr lang="ru-RU" sz="19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нечувствительность к кратковременным изменениям спроса.</a:t>
          </a:r>
          <a:endParaRPr lang="ru-RU" sz="19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C93C07-B746-463B-A6D6-E5D58965B451}" type="parTrans" cxnId="{D3E45262-CFB1-4FBE-847B-FFA7909995D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AE8792-F06A-46F5-9AE0-3CEBB31C4D93}" type="sibTrans" cxnId="{D3E45262-CFB1-4FBE-847B-FFA7909995D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18978A-0525-4D6A-9477-82777C6CE6B0}" type="pres">
      <dgm:prSet presAssocID="{9D5C4AA3-C385-4DEB-A004-4830237AEEE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1674A2-0963-4238-BB32-EBE5A6B163BA}" type="pres">
      <dgm:prSet presAssocID="{03ACD688-34EC-4031-9963-277677128EEB}" presName="composite" presStyleCnt="0"/>
      <dgm:spPr/>
      <dgm:t>
        <a:bodyPr/>
        <a:lstStyle/>
        <a:p>
          <a:endParaRPr lang="ru-RU"/>
        </a:p>
      </dgm:t>
    </dgm:pt>
    <dgm:pt modelId="{239D3787-BCFE-4418-A343-724F3852EFC6}" type="pres">
      <dgm:prSet presAssocID="{03ACD688-34EC-4031-9963-277677128EE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70C27-E533-46C1-B27D-A24A6CE5EF6D}" type="pres">
      <dgm:prSet presAssocID="{03ACD688-34EC-4031-9963-277677128EE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DA82B4-2365-4EDC-9C3E-90CAB17F5540}" type="pres">
      <dgm:prSet presAssocID="{E625DE9A-8814-4C71-9D14-B2C6D15B8C34}" presName="sp" presStyleCnt="0"/>
      <dgm:spPr/>
      <dgm:t>
        <a:bodyPr/>
        <a:lstStyle/>
        <a:p>
          <a:endParaRPr lang="ru-RU"/>
        </a:p>
      </dgm:t>
    </dgm:pt>
    <dgm:pt modelId="{0B297E5F-CBDB-41C0-9A95-89A47FD05350}" type="pres">
      <dgm:prSet presAssocID="{218F8C88-A3EE-487F-9443-F024EF37AC6F}" presName="composite" presStyleCnt="0"/>
      <dgm:spPr/>
      <dgm:t>
        <a:bodyPr/>
        <a:lstStyle/>
        <a:p>
          <a:endParaRPr lang="ru-RU"/>
        </a:p>
      </dgm:t>
    </dgm:pt>
    <dgm:pt modelId="{00B12E00-EED4-40FE-8660-987C0E7A1020}" type="pres">
      <dgm:prSet presAssocID="{218F8C88-A3EE-487F-9443-F024EF37AC6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B174D-8A07-4294-8E4D-6BF8C5807501}" type="pres">
      <dgm:prSet presAssocID="{218F8C88-A3EE-487F-9443-F024EF37AC6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9D7535-D11A-46DD-8953-55662678FC1F}" type="pres">
      <dgm:prSet presAssocID="{C6E2D460-601D-4450-82C4-823C80BC27B8}" presName="sp" presStyleCnt="0"/>
      <dgm:spPr/>
      <dgm:t>
        <a:bodyPr/>
        <a:lstStyle/>
        <a:p>
          <a:endParaRPr lang="ru-RU"/>
        </a:p>
      </dgm:t>
    </dgm:pt>
    <dgm:pt modelId="{ECEA70D5-8A75-4343-8C08-3152978BA030}" type="pres">
      <dgm:prSet presAssocID="{EEF94A60-D20B-4DF1-AF98-A31314081A9F}" presName="composite" presStyleCnt="0"/>
      <dgm:spPr/>
      <dgm:t>
        <a:bodyPr/>
        <a:lstStyle/>
        <a:p>
          <a:endParaRPr lang="ru-RU"/>
        </a:p>
      </dgm:t>
    </dgm:pt>
    <dgm:pt modelId="{40C7733D-AF7A-4765-BD18-147FBF8F4E7F}" type="pres">
      <dgm:prSet presAssocID="{EEF94A60-D20B-4DF1-AF98-A31314081A9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94FBB-C3D9-443B-9303-6EFFC3DA1D99}" type="pres">
      <dgm:prSet presAssocID="{EEF94A60-D20B-4DF1-AF98-A31314081A9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79DD53-B78E-4864-B8EC-AC06BEB3A120}" srcId="{218F8C88-A3EE-487F-9443-F024EF37AC6F}" destId="{3E8A5CBD-A365-4757-A604-82DFA0E6CD7D}" srcOrd="0" destOrd="0" parTransId="{B678122C-2005-40BC-8E7D-6132CF0EC707}" sibTransId="{1DD487CF-CE71-4848-97F3-C7974498BDFC}"/>
    <dgm:cxn modelId="{B33615B9-AD5F-43B1-893D-BA2F044BF6B3}" srcId="{9D5C4AA3-C385-4DEB-A004-4830237AEEE0}" destId="{218F8C88-A3EE-487F-9443-F024EF37AC6F}" srcOrd="1" destOrd="0" parTransId="{3470E395-6864-433D-8F04-3B91A2E4AEDA}" sibTransId="{C6E2D460-601D-4450-82C4-823C80BC27B8}"/>
    <dgm:cxn modelId="{04E2BCF2-66A2-487B-B26D-4658153373AF}" type="presOf" srcId="{9D5C4AA3-C385-4DEB-A004-4830237AEEE0}" destId="{6918978A-0525-4D6A-9477-82777C6CE6B0}" srcOrd="0" destOrd="0" presId="urn:microsoft.com/office/officeart/2005/8/layout/chevron2"/>
    <dgm:cxn modelId="{568458D7-8228-40CC-8B1A-84CA61ACE3E0}" type="presOf" srcId="{EEF94A60-D20B-4DF1-AF98-A31314081A9F}" destId="{40C7733D-AF7A-4765-BD18-147FBF8F4E7F}" srcOrd="0" destOrd="0" presId="urn:microsoft.com/office/officeart/2005/8/layout/chevron2"/>
    <dgm:cxn modelId="{99F49047-C43D-40BA-A5D4-D61B83198E7A}" type="presOf" srcId="{3E8A5CBD-A365-4757-A604-82DFA0E6CD7D}" destId="{BE4B174D-8A07-4294-8E4D-6BF8C5807501}" srcOrd="0" destOrd="0" presId="urn:microsoft.com/office/officeart/2005/8/layout/chevron2"/>
    <dgm:cxn modelId="{D3E45262-CFB1-4FBE-847B-FFA7909995DF}" srcId="{EEF94A60-D20B-4DF1-AF98-A31314081A9F}" destId="{6C16EC82-3FCE-4191-AFF1-4917CE6152D0}" srcOrd="0" destOrd="0" parTransId="{10C93C07-B746-463B-A6D6-E5D58965B451}" sibTransId="{4FAE8792-F06A-46F5-9AE0-3CEBB31C4D93}"/>
    <dgm:cxn modelId="{63314F85-A801-406A-A968-6247F8AA01A9}" type="presOf" srcId="{67B6807B-2EF3-4B93-A12B-9B6BEF8ED417}" destId="{99970C27-E533-46C1-B27D-A24A6CE5EF6D}" srcOrd="0" destOrd="0" presId="urn:microsoft.com/office/officeart/2005/8/layout/chevron2"/>
    <dgm:cxn modelId="{E49E87C4-F902-4253-B306-FFB11DE697D1}" srcId="{03ACD688-34EC-4031-9963-277677128EEB}" destId="{67B6807B-2EF3-4B93-A12B-9B6BEF8ED417}" srcOrd="0" destOrd="0" parTransId="{B2B518A9-BB1A-4B2B-8BCC-6328FC1F5D2E}" sibTransId="{D9AB8148-687C-4BF6-8CAE-1FF3F06A5ED7}"/>
    <dgm:cxn modelId="{CA65633B-B97B-49A4-B6DC-A465B3F2AC09}" srcId="{9D5C4AA3-C385-4DEB-A004-4830237AEEE0}" destId="{03ACD688-34EC-4031-9963-277677128EEB}" srcOrd="0" destOrd="0" parTransId="{3BEFCFB3-08F9-4093-8AC3-D231377B9F17}" sibTransId="{E625DE9A-8814-4C71-9D14-B2C6D15B8C34}"/>
    <dgm:cxn modelId="{728FBD8F-4B68-4151-BABF-CCC40716F288}" type="presOf" srcId="{6C16EC82-3FCE-4191-AFF1-4917CE6152D0}" destId="{06894FBB-C3D9-443B-9303-6EFFC3DA1D99}" srcOrd="0" destOrd="0" presId="urn:microsoft.com/office/officeart/2005/8/layout/chevron2"/>
    <dgm:cxn modelId="{14A6FF78-0EBA-4A88-ACF5-42ECAD163FCB}" type="presOf" srcId="{218F8C88-A3EE-487F-9443-F024EF37AC6F}" destId="{00B12E00-EED4-40FE-8660-987C0E7A1020}" srcOrd="0" destOrd="0" presId="urn:microsoft.com/office/officeart/2005/8/layout/chevron2"/>
    <dgm:cxn modelId="{FE02A546-7B9D-4B79-9D5E-201A6ED9791C}" type="presOf" srcId="{03ACD688-34EC-4031-9963-277677128EEB}" destId="{239D3787-BCFE-4418-A343-724F3852EFC6}" srcOrd="0" destOrd="0" presId="urn:microsoft.com/office/officeart/2005/8/layout/chevron2"/>
    <dgm:cxn modelId="{1FDC5A94-3AF7-4225-BD49-3E20C2110755}" srcId="{9D5C4AA3-C385-4DEB-A004-4830237AEEE0}" destId="{EEF94A60-D20B-4DF1-AF98-A31314081A9F}" srcOrd="2" destOrd="0" parTransId="{392063CF-7279-4D7B-A1CB-09CBF20FC16E}" sibTransId="{720B3C71-E1EC-4664-8407-B042FCD19F1F}"/>
    <dgm:cxn modelId="{3EC499AE-19B7-4572-8500-8770378BA98B}" type="presParOf" srcId="{6918978A-0525-4D6A-9477-82777C6CE6B0}" destId="{FE1674A2-0963-4238-BB32-EBE5A6B163BA}" srcOrd="0" destOrd="0" presId="urn:microsoft.com/office/officeart/2005/8/layout/chevron2"/>
    <dgm:cxn modelId="{896181E6-2709-4BF9-8CA2-811435DE012B}" type="presParOf" srcId="{FE1674A2-0963-4238-BB32-EBE5A6B163BA}" destId="{239D3787-BCFE-4418-A343-724F3852EFC6}" srcOrd="0" destOrd="0" presId="urn:microsoft.com/office/officeart/2005/8/layout/chevron2"/>
    <dgm:cxn modelId="{D9015780-C6F2-4A5E-BD6D-F2B477C19C14}" type="presParOf" srcId="{FE1674A2-0963-4238-BB32-EBE5A6B163BA}" destId="{99970C27-E533-46C1-B27D-A24A6CE5EF6D}" srcOrd="1" destOrd="0" presId="urn:microsoft.com/office/officeart/2005/8/layout/chevron2"/>
    <dgm:cxn modelId="{F505C8B9-396E-4D9C-98AF-3343FDD4C576}" type="presParOf" srcId="{6918978A-0525-4D6A-9477-82777C6CE6B0}" destId="{E4DA82B4-2365-4EDC-9C3E-90CAB17F5540}" srcOrd="1" destOrd="0" presId="urn:microsoft.com/office/officeart/2005/8/layout/chevron2"/>
    <dgm:cxn modelId="{4A32635C-26D8-493B-AB2B-89FD7AE33878}" type="presParOf" srcId="{6918978A-0525-4D6A-9477-82777C6CE6B0}" destId="{0B297E5F-CBDB-41C0-9A95-89A47FD05350}" srcOrd="2" destOrd="0" presId="urn:microsoft.com/office/officeart/2005/8/layout/chevron2"/>
    <dgm:cxn modelId="{3B0974E6-D22E-4509-B82B-A93C0A70AFA1}" type="presParOf" srcId="{0B297E5F-CBDB-41C0-9A95-89A47FD05350}" destId="{00B12E00-EED4-40FE-8660-987C0E7A1020}" srcOrd="0" destOrd="0" presId="urn:microsoft.com/office/officeart/2005/8/layout/chevron2"/>
    <dgm:cxn modelId="{0AFFC55A-740E-4022-881B-F60144301342}" type="presParOf" srcId="{0B297E5F-CBDB-41C0-9A95-89A47FD05350}" destId="{BE4B174D-8A07-4294-8E4D-6BF8C5807501}" srcOrd="1" destOrd="0" presId="urn:microsoft.com/office/officeart/2005/8/layout/chevron2"/>
    <dgm:cxn modelId="{B67142C2-0520-4412-976F-2B2D76E8BDF1}" type="presParOf" srcId="{6918978A-0525-4D6A-9477-82777C6CE6B0}" destId="{299D7535-D11A-46DD-8953-55662678FC1F}" srcOrd="3" destOrd="0" presId="urn:microsoft.com/office/officeart/2005/8/layout/chevron2"/>
    <dgm:cxn modelId="{9360A2A7-2C3F-48C0-8C72-8F9DEE69C007}" type="presParOf" srcId="{6918978A-0525-4D6A-9477-82777C6CE6B0}" destId="{ECEA70D5-8A75-4343-8C08-3152978BA030}" srcOrd="4" destOrd="0" presId="urn:microsoft.com/office/officeart/2005/8/layout/chevron2"/>
    <dgm:cxn modelId="{915E701A-4475-41D9-BE1C-2981BAEFE259}" type="presParOf" srcId="{ECEA70D5-8A75-4343-8C08-3152978BA030}" destId="{40C7733D-AF7A-4765-BD18-147FBF8F4E7F}" srcOrd="0" destOrd="0" presId="urn:microsoft.com/office/officeart/2005/8/layout/chevron2"/>
    <dgm:cxn modelId="{E0E7F48B-F761-430A-8D19-496FED7C28FC}" type="presParOf" srcId="{ECEA70D5-8A75-4343-8C08-3152978BA030}" destId="{06894FBB-C3D9-443B-9303-6EFFC3DA1D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1D975-21CD-4132-802E-942E41D5B30C}">
      <dsp:nvSpPr>
        <dsp:cNvPr id="0" name=""/>
        <dsp:cNvSpPr/>
      </dsp:nvSpPr>
      <dsp:spPr>
        <a:xfrm>
          <a:off x="5861" y="0"/>
          <a:ext cx="3119174" cy="604867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Традиционная концепция организации производства предполагает:</a:t>
          </a:r>
          <a:endParaRPr lang="ru-RU" sz="2400" kern="1200" dirty="0"/>
        </a:p>
      </dsp:txBody>
      <dsp:txXfrm>
        <a:off x="5861" y="0"/>
        <a:ext cx="3119174" cy="1814601"/>
      </dsp:txXfrm>
    </dsp:sp>
    <dsp:sp modelId="{5FC312EF-0D97-4CF2-B9C8-D5E3E08BE780}">
      <dsp:nvSpPr>
        <dsp:cNvPr id="0" name=""/>
        <dsp:cNvSpPr/>
      </dsp:nvSpPr>
      <dsp:spPr>
        <a:xfrm>
          <a:off x="64392" y="1815118"/>
          <a:ext cx="3002112" cy="118832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никогда не останавливать основное оборудование и поддерживать во что бы то ни стало высокий коэффициент его использования;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197" y="1849923"/>
        <a:ext cx="2932502" cy="1118711"/>
      </dsp:txXfrm>
    </dsp:sp>
    <dsp:sp modelId="{9D0A2E19-5B95-499C-A3B2-1D48D620065E}">
      <dsp:nvSpPr>
        <dsp:cNvPr id="0" name=""/>
        <dsp:cNvSpPr/>
      </dsp:nvSpPr>
      <dsp:spPr>
        <a:xfrm>
          <a:off x="64392" y="3186259"/>
          <a:ext cx="3002112" cy="118832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изготавливать продукцию как можно более крупными партиями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197" y="3221064"/>
        <a:ext cx="2932502" cy="1118711"/>
      </dsp:txXfrm>
    </dsp:sp>
    <dsp:sp modelId="{0E24E9BD-29DF-4E27-BBD6-257C9AD7CA94}">
      <dsp:nvSpPr>
        <dsp:cNvPr id="0" name=""/>
        <dsp:cNvSpPr/>
      </dsp:nvSpPr>
      <dsp:spPr>
        <a:xfrm>
          <a:off x="106551" y="4557399"/>
          <a:ext cx="2917795" cy="118832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иметь максимально большой запас материальных ресурсов «на всякий случай»</a:t>
          </a:r>
          <a:endParaRPr lang="ru-RU" sz="1600" kern="1200" dirty="0"/>
        </a:p>
      </dsp:txBody>
      <dsp:txXfrm>
        <a:off x="141356" y="4592204"/>
        <a:ext cx="2848185" cy="1118711"/>
      </dsp:txXfrm>
    </dsp:sp>
    <dsp:sp modelId="{A12AACE6-A1BB-4352-AEF9-7C8FB1BBC190}">
      <dsp:nvSpPr>
        <dsp:cNvPr id="0" name=""/>
        <dsp:cNvSpPr/>
      </dsp:nvSpPr>
      <dsp:spPr>
        <a:xfrm>
          <a:off x="3500970" y="0"/>
          <a:ext cx="4934309" cy="6048672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Логистическая концепция организации производства предполагает:</a:t>
          </a:r>
          <a:endParaRPr lang="ru-RU" sz="2400" kern="1200" dirty="0"/>
        </a:p>
      </dsp:txBody>
      <dsp:txXfrm>
        <a:off x="3500970" y="0"/>
        <a:ext cx="4934309" cy="1814601"/>
      </dsp:txXfrm>
    </dsp:sp>
    <dsp:sp modelId="{4DF94ECA-E66B-432C-9924-F5C73E3F461F}">
      <dsp:nvSpPr>
        <dsp:cNvPr id="0" name=""/>
        <dsp:cNvSpPr/>
      </dsp:nvSpPr>
      <dsp:spPr>
        <a:xfrm>
          <a:off x="3715613" y="1818293"/>
          <a:ext cx="4493300" cy="4952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отказ от избыточных запасов;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0120" y="1832800"/>
        <a:ext cx="4464286" cy="466280"/>
      </dsp:txXfrm>
    </dsp:sp>
    <dsp:sp modelId="{7FEE69DE-8BA5-4314-ABD4-31A85EA58FB3}">
      <dsp:nvSpPr>
        <dsp:cNvPr id="0" name=""/>
        <dsp:cNvSpPr/>
      </dsp:nvSpPr>
      <dsp:spPr>
        <a:xfrm>
          <a:off x="3715613" y="2389786"/>
          <a:ext cx="4493300" cy="4952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отказ от завышенного времени на выполнение основных и транспортно-складских операций;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0120" y="2404293"/>
        <a:ext cx="4464286" cy="466280"/>
      </dsp:txXfrm>
    </dsp:sp>
    <dsp:sp modelId="{5F663662-9341-4DEB-8DB8-BE047EC555EE}">
      <dsp:nvSpPr>
        <dsp:cNvPr id="0" name=""/>
        <dsp:cNvSpPr/>
      </dsp:nvSpPr>
      <dsp:spPr>
        <a:xfrm>
          <a:off x="3715613" y="2961279"/>
          <a:ext cx="4493300" cy="4952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отказ от изготовления серий деталей, на которые нет заказа покупателей;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0120" y="2975786"/>
        <a:ext cx="4464286" cy="466280"/>
      </dsp:txXfrm>
    </dsp:sp>
    <dsp:sp modelId="{2DDAC1F2-E03E-4339-B89D-1AB634125B58}">
      <dsp:nvSpPr>
        <dsp:cNvPr id="0" name=""/>
        <dsp:cNvSpPr/>
      </dsp:nvSpPr>
      <dsp:spPr>
        <a:xfrm>
          <a:off x="3715613" y="3532772"/>
          <a:ext cx="4493300" cy="4952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устранение простоев оборудования 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30120" y="3547279"/>
        <a:ext cx="4464286" cy="466280"/>
      </dsp:txXfrm>
    </dsp:sp>
    <dsp:sp modelId="{5D3A4721-7366-4F7D-BAA7-20855937620E}">
      <dsp:nvSpPr>
        <dsp:cNvPr id="0" name=""/>
        <dsp:cNvSpPr/>
      </dsp:nvSpPr>
      <dsp:spPr>
        <a:xfrm>
          <a:off x="3787614" y="4104266"/>
          <a:ext cx="4349297" cy="4952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обязательное устранение брака;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02121" y="4118773"/>
        <a:ext cx="4320283" cy="466280"/>
      </dsp:txXfrm>
    </dsp:sp>
    <dsp:sp modelId="{E2F88F92-315C-4440-8522-0B1A02E4E092}">
      <dsp:nvSpPr>
        <dsp:cNvPr id="0" name=""/>
        <dsp:cNvSpPr/>
      </dsp:nvSpPr>
      <dsp:spPr>
        <a:xfrm>
          <a:off x="3787614" y="4675759"/>
          <a:ext cx="4349297" cy="4952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устранение нерациональных внутризаводских перевозок;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02121" y="4690266"/>
        <a:ext cx="4320283" cy="466280"/>
      </dsp:txXfrm>
    </dsp:sp>
    <dsp:sp modelId="{088EE919-2DB6-4134-A6DF-50E6370DFDED}">
      <dsp:nvSpPr>
        <dsp:cNvPr id="0" name=""/>
        <dsp:cNvSpPr/>
      </dsp:nvSpPr>
      <dsp:spPr>
        <a:xfrm>
          <a:off x="3787614" y="5247252"/>
          <a:ext cx="4349297" cy="4952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превращение поставщиков из противостоящей стороны в доброжелательных партнеров</a:t>
          </a:r>
          <a:endParaRPr lang="ru-RU" sz="1600" kern="1200" dirty="0"/>
        </a:p>
      </dsp:txBody>
      <dsp:txXfrm>
        <a:off x="3802121" y="5261759"/>
        <a:ext cx="4320283" cy="466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F9BE9-184E-40C3-8A5E-5F79DAA58E43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573596"/>
        <a:ext cx="1146297" cy="491270"/>
      </dsp:txXfrm>
    </dsp:sp>
    <dsp:sp modelId="{882A8E89-34B1-4EFD-8F14-9371F7D933AE}">
      <dsp:nvSpPr>
        <dsp:cNvPr id="0" name=""/>
        <dsp:cNvSpPr/>
      </dsp:nvSpPr>
      <dsp:spPr>
        <a:xfrm rot="5400000">
          <a:off x="4398657" y="-3251912"/>
          <a:ext cx="1064418" cy="7569138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удовлетворение потребности в материалах, компонентах и продукции для планирования производства и доставки потребителям;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46298" y="52408"/>
        <a:ext cx="7517177" cy="960496"/>
      </dsp:txXfrm>
    </dsp:sp>
    <dsp:sp modelId="{DC8019AC-A153-4034-A401-7CB1B45DDB9C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ru-RU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017346"/>
        <a:ext cx="1146297" cy="491270"/>
      </dsp:txXfrm>
    </dsp:sp>
    <dsp:sp modelId="{4A4161F5-2E41-4537-9C60-46513923FDBC}">
      <dsp:nvSpPr>
        <dsp:cNvPr id="0" name=""/>
        <dsp:cNvSpPr/>
      </dsp:nvSpPr>
      <dsp:spPr>
        <a:xfrm rot="5400000">
          <a:off x="4398657" y="-1808162"/>
          <a:ext cx="1064418" cy="7569138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поддержка низких уровней </a:t>
          </a:r>
          <a:r>
            <a:rPr lang="ru-RU" sz="23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запасов</a:t>
          </a:r>
          <a:r>
            <a:rPr lang="ru-RU" sz="23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46298" y="1496158"/>
        <a:ext cx="7517177" cy="960496"/>
      </dsp:txXfrm>
    </dsp:sp>
    <dsp:sp modelId="{D6FE5701-8398-4286-A686-167B4321C8AF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461096"/>
        <a:ext cx="1146297" cy="491270"/>
      </dsp:txXfrm>
    </dsp:sp>
    <dsp:sp modelId="{2DE05B0B-A5B2-4F80-92DD-A51C246A9101}">
      <dsp:nvSpPr>
        <dsp:cNvPr id="0" name=""/>
        <dsp:cNvSpPr/>
      </dsp:nvSpPr>
      <dsp:spPr>
        <a:xfrm rot="5400000">
          <a:off x="4398657" y="-364412"/>
          <a:ext cx="1064418" cy="7569138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 производственных операций, графиков доставки, закупочных операций.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46298" y="2939908"/>
        <a:ext cx="7517177" cy="9604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D3787-BCFE-4418-A343-724F3852EFC6}">
      <dsp:nvSpPr>
        <dsp:cNvPr id="0" name=""/>
        <dsp:cNvSpPr/>
      </dsp:nvSpPr>
      <dsp:spPr>
        <a:xfrm rot="5400000">
          <a:off x="-245395" y="248052"/>
          <a:ext cx="1635968" cy="11451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575246"/>
        <a:ext cx="1145177" cy="490791"/>
      </dsp:txXfrm>
    </dsp:sp>
    <dsp:sp modelId="{99970C27-E533-46C1-B27D-A24A6CE5EF6D}">
      <dsp:nvSpPr>
        <dsp:cNvPr id="0" name=""/>
        <dsp:cNvSpPr/>
      </dsp:nvSpPr>
      <dsp:spPr>
        <a:xfrm rot="5400000">
          <a:off x="4362898" y="-3215062"/>
          <a:ext cx="1063379" cy="7498820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значительный объём вычислений и предварительной обработки данных;</a:t>
          </a:r>
          <a:endParaRPr lang="ru-RU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45178" y="54568"/>
        <a:ext cx="7446910" cy="959559"/>
      </dsp:txXfrm>
    </dsp:sp>
    <dsp:sp modelId="{00B12E00-EED4-40FE-8660-987C0E7A1020}">
      <dsp:nvSpPr>
        <dsp:cNvPr id="0" name=""/>
        <dsp:cNvSpPr/>
      </dsp:nvSpPr>
      <dsp:spPr>
        <a:xfrm rot="5400000">
          <a:off x="-245395" y="1690392"/>
          <a:ext cx="1635968" cy="11451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ru-RU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017586"/>
        <a:ext cx="1145177" cy="490791"/>
      </dsp:txXfrm>
    </dsp:sp>
    <dsp:sp modelId="{BE4B174D-8A07-4294-8E4D-6BF8C5807501}">
      <dsp:nvSpPr>
        <dsp:cNvPr id="0" name=""/>
        <dsp:cNvSpPr/>
      </dsp:nvSpPr>
      <dsp:spPr>
        <a:xfrm rot="5400000">
          <a:off x="4362898" y="-1772723"/>
          <a:ext cx="1063379" cy="7498820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возрастание логистических затрат на обработку заказов и транспортировку при стремлении фирмы ещё больше уменьшить запасы МР или перейти на работу с малыми заказами с высокой частотой их выполнения;</a:t>
          </a:r>
          <a:endParaRPr lang="ru-RU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45178" y="1496907"/>
        <a:ext cx="7446910" cy="959559"/>
      </dsp:txXfrm>
    </dsp:sp>
    <dsp:sp modelId="{40C7733D-AF7A-4765-BD18-147FBF8F4E7F}">
      <dsp:nvSpPr>
        <dsp:cNvPr id="0" name=""/>
        <dsp:cNvSpPr/>
      </dsp:nvSpPr>
      <dsp:spPr>
        <a:xfrm rot="5400000">
          <a:off x="-245395" y="3132732"/>
          <a:ext cx="1635968" cy="11451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459926"/>
        <a:ext cx="1145177" cy="490791"/>
      </dsp:txXfrm>
    </dsp:sp>
    <dsp:sp modelId="{06894FBB-C3D9-443B-9303-6EFFC3DA1D99}">
      <dsp:nvSpPr>
        <dsp:cNvPr id="0" name=""/>
        <dsp:cNvSpPr/>
      </dsp:nvSpPr>
      <dsp:spPr>
        <a:xfrm rot="5400000">
          <a:off x="4362898" y="-330383"/>
          <a:ext cx="1063379" cy="7498820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нечувствительность к кратковременным изменениям спроса.</a:t>
          </a:r>
          <a:endParaRPr lang="ru-RU" sz="19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45178" y="2939247"/>
        <a:ext cx="7446910" cy="959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05F8E-813F-4DA2-A51D-21DAC95EB752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92700-1892-46CF-A510-474A6A760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730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5613" y="1598613"/>
            <a:ext cx="8226425" cy="4497387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E405A-DE5B-443D-B739-86D011B87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86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2300E6E-F16C-4E36-9EA4-EB5C4840732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1340519-50EC-4D9E-8308-C134D5D72247}" type="datetimeFigureOut">
              <a:rPr lang="ru-RU" smtClean="0"/>
              <a:t>29.10.2020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 ЛОГИСТИКА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284984"/>
            <a:ext cx="6760840" cy="2256656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ru-RU" sz="24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производственной логистики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4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Внутрипроизводственные логистические системы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400" b="1" cap="sm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И УПРАВЛЕНИЕ МАТЕРИАЛЬНЫМИ ПОТОКАМИ</a:t>
            </a:r>
            <a:endParaRPr lang="ru-RU" sz="2400" b="1" cap="sm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327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800" y="404664"/>
            <a:ext cx="8856984" cy="6178698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Внутрипроизводственные логистические системы 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Внутрипроизводственными логистическими системами (ВЛС) называют логистические системы, которые являются объектом исследования производственной логистики. К ним можно отнести: высокоавтоматизированные промышленные предприятия, системы складов, предприятия материального и технического снабжения, транспортные предприятия и т.д.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ВЛС так же рассматриваются на макро- и микроуровне. 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963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ВЛС на микроуровне являются: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производством;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производства (включая разработку планов-графиков), осуществление диспетчерских функций на всех его стадиях;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выпуска продукта, совместно со службами сбыта и снабжения;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контроля качества и количества выпускаемой продукции;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норм неоконченного производства, контроль их соблюдения;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определения себестоимости производства готовой продукции;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процессе разработки и реализации нововведений в производстве;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складского хозяйства внутри предприятия;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и нормирование материальных ресурсов в производстве. 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679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33400"/>
            <a:ext cx="853244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900" b="1" cap="al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900" b="1" cap="al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200" b="1" i="1" cap="all" dirty="0">
                <a:latin typeface="Times New Roman" pitchFamily="18" charset="0"/>
                <a:cs typeface="Times New Roman" pitchFamily="18" charset="0"/>
              </a:rPr>
              <a:t>Воронкообразная модель логистической системы</a:t>
            </a:r>
            <a:endParaRPr lang="ru-RU" sz="3200" i="1" cap="al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Управление движением материальных потоков в производстве может осуществляться с использованием модели «воронки».  «Воронка» служит для упрощенного описания процесса движения материальных потоков в отдельных звеньях логистической цепи. </a:t>
            </a:r>
          </a:p>
          <a:p>
            <a:pPr algn="ctr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качестве реального объекта модели могут выступать: цех, участок, рабочее место, система складов или транспортная система. </a:t>
            </a:r>
          </a:p>
          <a:p>
            <a:pPr algn="ctr">
              <a:defRPr/>
            </a:pP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5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1938"/>
            <a:ext cx="9144000" cy="968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ru-RU" sz="3000" b="1" cap="all" dirty="0">
                <a:latin typeface="Times New Roman" pitchFamily="18" charset="0"/>
                <a:cs typeface="Times New Roman" pitchFamily="18" charset="0"/>
              </a:rPr>
              <a:t>Воронкообразная модель логистической системы 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962400" y="5715000"/>
            <a:ext cx="449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962400" y="1371600"/>
            <a:ext cx="0" cy="51704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962400" y="1776413"/>
            <a:ext cx="3733800" cy="1881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962400" y="3379788"/>
            <a:ext cx="4410075" cy="2335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3013075" y="3657600"/>
            <a:ext cx="949325" cy="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460625" y="5715000"/>
            <a:ext cx="1414463" cy="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696200" y="1301750"/>
            <a:ext cx="0" cy="5310188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962400" y="6400800"/>
            <a:ext cx="37338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5" name="TextBox 26"/>
          <p:cNvSpPr txBox="1">
            <a:spLocks noChangeArrowheads="1"/>
          </p:cNvSpPr>
          <p:nvPr/>
        </p:nvSpPr>
        <p:spPr bwMode="auto">
          <a:xfrm>
            <a:off x="7924800" y="5835650"/>
            <a:ext cx="850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Время</a:t>
            </a:r>
          </a:p>
        </p:txBody>
      </p:sp>
      <p:sp>
        <p:nvSpPr>
          <p:cNvPr id="21516" name="TextBox 27"/>
          <p:cNvSpPr txBox="1">
            <a:spLocks noChangeArrowheads="1"/>
          </p:cNvSpPr>
          <p:nvPr/>
        </p:nvSpPr>
        <p:spPr bwMode="auto">
          <a:xfrm>
            <a:off x="4267200" y="1416050"/>
            <a:ext cx="895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Запуск</a:t>
            </a:r>
          </a:p>
        </p:txBody>
      </p:sp>
      <p:sp>
        <p:nvSpPr>
          <p:cNvPr id="21517" name="TextBox 28"/>
          <p:cNvSpPr txBox="1">
            <a:spLocks noChangeArrowheads="1"/>
          </p:cNvSpPr>
          <p:nvPr/>
        </p:nvSpPr>
        <p:spPr bwMode="auto">
          <a:xfrm>
            <a:off x="4556125" y="6030913"/>
            <a:ext cx="2376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Исследуемый период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57365" y="1371600"/>
            <a:ext cx="683264" cy="1659761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Трудоемкость 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 , час.</a:t>
            </a:r>
          </a:p>
        </p:txBody>
      </p:sp>
      <p:sp>
        <p:nvSpPr>
          <p:cNvPr id="21519" name="TextBox 30"/>
          <p:cNvSpPr txBox="1">
            <a:spLocks noChangeArrowheads="1"/>
          </p:cNvSpPr>
          <p:nvPr/>
        </p:nvSpPr>
        <p:spPr bwMode="auto">
          <a:xfrm>
            <a:off x="5776913" y="5303838"/>
            <a:ext cx="995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Выпуск</a:t>
            </a:r>
          </a:p>
        </p:txBody>
      </p:sp>
      <p:sp>
        <p:nvSpPr>
          <p:cNvPr id="21520" name="TextBox 31"/>
          <p:cNvSpPr txBox="1">
            <a:spLocks noChangeArrowheads="1"/>
          </p:cNvSpPr>
          <p:nvPr/>
        </p:nvSpPr>
        <p:spPr bwMode="auto">
          <a:xfrm>
            <a:off x="4338638" y="4089400"/>
            <a:ext cx="18716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Незавершенное </a:t>
            </a:r>
          </a:p>
          <a:p>
            <a:pPr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производство</a:t>
            </a:r>
          </a:p>
        </p:txBody>
      </p:sp>
      <p:sp>
        <p:nvSpPr>
          <p:cNvPr id="21521" name="TextBox 32"/>
          <p:cNvSpPr txBox="1">
            <a:spLocks noChangeArrowheads="1"/>
          </p:cNvSpPr>
          <p:nvPr/>
        </p:nvSpPr>
        <p:spPr bwMode="auto">
          <a:xfrm>
            <a:off x="5567363" y="2682875"/>
            <a:ext cx="2128837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ru-RU" altLang="ru-RU" sz="1700" b="1">
                <a:latin typeface="Times New Roman" pitchFamily="18" charset="0"/>
                <a:cs typeface="Times New Roman" pitchFamily="18" charset="0"/>
              </a:rPr>
              <a:t>Длительность </a:t>
            </a:r>
          </a:p>
          <a:p>
            <a:pPr algn="r" eaLnBrk="1" hangingPunct="1">
              <a:lnSpc>
                <a:spcPct val="90000"/>
              </a:lnSpc>
            </a:pPr>
            <a:r>
              <a:rPr lang="ru-RU" altLang="ru-RU" sz="1700" b="1">
                <a:latin typeface="Times New Roman" pitchFamily="18" charset="0"/>
                <a:cs typeface="Times New Roman" pitchFamily="18" charset="0"/>
              </a:rPr>
              <a:t>цикла выполнения </a:t>
            </a:r>
          </a:p>
          <a:p>
            <a:pPr algn="r" eaLnBrk="1" hangingPunct="1">
              <a:lnSpc>
                <a:spcPct val="90000"/>
              </a:lnSpc>
            </a:pPr>
            <a:r>
              <a:rPr lang="ru-RU" altLang="ru-RU" sz="1700" b="1">
                <a:latin typeface="Times New Roman" pitchFamily="18" charset="0"/>
                <a:cs typeface="Times New Roman" pitchFamily="18" charset="0"/>
              </a:rPr>
              <a:t>заказа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403725" y="3235325"/>
            <a:ext cx="89535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299075" y="2682875"/>
            <a:ext cx="97472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273800" y="2273300"/>
            <a:ext cx="950913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940175" y="3657600"/>
            <a:ext cx="46355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4403725" y="3235325"/>
            <a:ext cx="0" cy="42227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5299075" y="2682875"/>
            <a:ext cx="0" cy="55245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273800" y="2273300"/>
            <a:ext cx="0" cy="40957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7224713" y="1776413"/>
            <a:ext cx="471487" cy="952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7224713" y="1814513"/>
            <a:ext cx="0" cy="45878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4403725" y="3460750"/>
            <a:ext cx="3749675" cy="0"/>
          </a:xfrm>
          <a:prstGeom prst="straightConnector1">
            <a:avLst/>
          </a:prstGeom>
          <a:ln w="31750">
            <a:solidFill>
              <a:schemeClr val="tx1"/>
            </a:solidFill>
            <a:headEnd type="stealt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>
            <a:off x="4338638" y="3481388"/>
            <a:ext cx="0" cy="2190750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3" name="TextBox 28"/>
          <p:cNvSpPr txBox="1">
            <a:spLocks noChangeArrowheads="1"/>
          </p:cNvSpPr>
          <p:nvPr/>
        </p:nvSpPr>
        <p:spPr bwMode="auto">
          <a:xfrm>
            <a:off x="1057275" y="6216650"/>
            <a:ext cx="2000250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Выбытие заказов</a:t>
            </a:r>
          </a:p>
        </p:txBody>
      </p:sp>
      <p:sp>
        <p:nvSpPr>
          <p:cNvPr id="21534" name="TextBox 30"/>
          <p:cNvSpPr txBox="1">
            <a:spLocks noChangeArrowheads="1"/>
          </p:cNvSpPr>
          <p:nvPr/>
        </p:nvSpPr>
        <p:spPr bwMode="auto">
          <a:xfrm>
            <a:off x="31750" y="4819650"/>
            <a:ext cx="1512888" cy="1089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Макси-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мальная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пропускная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способность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13075" y="3657600"/>
            <a:ext cx="0" cy="89058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052513" y="3644900"/>
            <a:ext cx="0" cy="889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2619375" y="4548188"/>
            <a:ext cx="393700" cy="3175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052513" y="4503738"/>
            <a:ext cx="460375" cy="36195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512888" y="4865688"/>
            <a:ext cx="0" cy="889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619375" y="4865688"/>
            <a:ext cx="0" cy="84931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1676400" y="4848225"/>
            <a:ext cx="0" cy="1355725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460625" y="4865688"/>
            <a:ext cx="0" cy="135096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1398588" y="4622800"/>
            <a:ext cx="277812" cy="24288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2460625" y="4622800"/>
            <a:ext cx="304800" cy="24288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5" name="TextBox 74"/>
          <p:cNvSpPr txBox="1">
            <a:spLocks noChangeArrowheads="1"/>
          </p:cNvSpPr>
          <p:nvPr/>
        </p:nvSpPr>
        <p:spPr bwMode="auto">
          <a:xfrm>
            <a:off x="1474788" y="3900488"/>
            <a:ext cx="1276350" cy="592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Заказы в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обработке</a:t>
            </a:r>
          </a:p>
        </p:txBody>
      </p:sp>
      <p:sp>
        <p:nvSpPr>
          <p:cNvPr id="21546" name="TextBox 75"/>
          <p:cNvSpPr txBox="1">
            <a:spLocks noChangeArrowheads="1"/>
          </p:cNvSpPr>
          <p:nvPr/>
        </p:nvSpPr>
        <p:spPr bwMode="auto">
          <a:xfrm>
            <a:off x="747713" y="2532063"/>
            <a:ext cx="2379662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Поступление заказов</a:t>
            </a:r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1052513" y="4940300"/>
            <a:ext cx="460375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1166813" y="6030913"/>
            <a:ext cx="461962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flipH="1">
            <a:off x="2619375" y="4916488"/>
            <a:ext cx="5080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2460625" y="6030913"/>
            <a:ext cx="55245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Овал 77"/>
          <p:cNvSpPr/>
          <p:nvPr/>
        </p:nvSpPr>
        <p:spPr>
          <a:xfrm>
            <a:off x="1392238" y="2982913"/>
            <a:ext cx="87312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1677988" y="3235325"/>
            <a:ext cx="128587" cy="1444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1166813" y="3611563"/>
            <a:ext cx="130175" cy="14605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1103313" y="3884613"/>
            <a:ext cx="128587" cy="14446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1344613" y="4411663"/>
            <a:ext cx="130175" cy="14605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2263775" y="5275263"/>
            <a:ext cx="130175" cy="14446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2765425" y="3740150"/>
            <a:ext cx="130175" cy="1444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1676400" y="4633913"/>
            <a:ext cx="130175" cy="14446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2744788" y="4302125"/>
            <a:ext cx="128587" cy="1444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2005013" y="4916488"/>
            <a:ext cx="130175" cy="14446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1825625" y="5946775"/>
            <a:ext cx="130175" cy="1444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2070100" y="5610225"/>
            <a:ext cx="128588" cy="1444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1344613" y="3779838"/>
            <a:ext cx="174625" cy="9366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1103313" y="4359275"/>
            <a:ext cx="174625" cy="936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2543175" y="3551238"/>
            <a:ext cx="174625" cy="9366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2765425" y="4143375"/>
            <a:ext cx="174625" cy="936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2070100" y="5181600"/>
            <a:ext cx="174625" cy="936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1801813" y="5540375"/>
            <a:ext cx="174625" cy="936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>
            <a:off x="1719263" y="5715000"/>
            <a:ext cx="174625" cy="936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9" name="Овал 108"/>
          <p:cNvSpPr/>
          <p:nvPr/>
        </p:nvSpPr>
        <p:spPr>
          <a:xfrm>
            <a:off x="2259013" y="4694238"/>
            <a:ext cx="174625" cy="93662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0" name="Овал 109"/>
          <p:cNvSpPr/>
          <p:nvPr/>
        </p:nvSpPr>
        <p:spPr>
          <a:xfrm>
            <a:off x="2084388" y="4572000"/>
            <a:ext cx="174625" cy="9366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1" name="Овал 110"/>
          <p:cNvSpPr/>
          <p:nvPr/>
        </p:nvSpPr>
        <p:spPr>
          <a:xfrm>
            <a:off x="1436688" y="3513138"/>
            <a:ext cx="85725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1633538" y="3522663"/>
            <a:ext cx="87312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1474788" y="4029075"/>
            <a:ext cx="87312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1308100" y="4275138"/>
            <a:ext cx="87313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1522413" y="4459288"/>
            <a:ext cx="87312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2790825" y="3524250"/>
            <a:ext cx="85725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2601913" y="3752850"/>
            <a:ext cx="87312" cy="100013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1822450" y="3808413"/>
            <a:ext cx="87313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>
            <a:off x="2654300" y="4521200"/>
            <a:ext cx="87313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2895600" y="4275138"/>
            <a:ext cx="87313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1" name="Овал 120"/>
          <p:cNvSpPr/>
          <p:nvPr/>
        </p:nvSpPr>
        <p:spPr>
          <a:xfrm>
            <a:off x="2649538" y="4205288"/>
            <a:ext cx="87312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" name="Овал 121"/>
          <p:cNvSpPr/>
          <p:nvPr/>
        </p:nvSpPr>
        <p:spPr>
          <a:xfrm>
            <a:off x="1763713" y="4940300"/>
            <a:ext cx="87312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3" name="Овал 122"/>
          <p:cNvSpPr/>
          <p:nvPr/>
        </p:nvSpPr>
        <p:spPr>
          <a:xfrm>
            <a:off x="2876550" y="3925888"/>
            <a:ext cx="87313" cy="98425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24" name="Прямая соединительная линия 123"/>
          <p:cNvCxnSpPr/>
          <p:nvPr/>
        </p:nvCxnSpPr>
        <p:spPr>
          <a:xfrm>
            <a:off x="4516438" y="5313363"/>
            <a:ext cx="86677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V="1">
            <a:off x="4522788" y="5292725"/>
            <a:ext cx="0" cy="42227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>
            <a:off x="3962400" y="5715000"/>
            <a:ext cx="560388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6284913" y="4195763"/>
            <a:ext cx="0" cy="65246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V="1">
            <a:off x="6278563" y="4217988"/>
            <a:ext cx="94615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>
            <a:off x="7223125" y="3740150"/>
            <a:ext cx="0" cy="4968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>
            <a:off x="7223125" y="3740150"/>
            <a:ext cx="47307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>
            <a:off x="5353050" y="5097463"/>
            <a:ext cx="506413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>
            <a:off x="5859463" y="4865688"/>
            <a:ext cx="44767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 flipH="1" flipV="1">
            <a:off x="5365750" y="5097463"/>
            <a:ext cx="0" cy="2159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 flipH="1" flipV="1">
            <a:off x="5856288" y="4848225"/>
            <a:ext cx="1587" cy="24923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82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147" y="906781"/>
            <a:ext cx="8257277" cy="4550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Средняя длительность цикла заказа </a:t>
            </a:r>
          </a:p>
          <a:p>
            <a:pPr>
              <a:lnSpc>
                <a:spcPct val="90000"/>
              </a:lnSpc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устанавливается исходя из объема незавершенного производства и реальной пропускной способности системы по формуле:</a:t>
            </a:r>
            <a:r>
              <a:rPr lang="ru-RU" sz="2400" dirty="0"/>
              <a:t> </a:t>
            </a:r>
          </a:p>
          <a:p>
            <a:pPr>
              <a:lnSpc>
                <a:spcPct val="90000"/>
              </a:lnSpc>
              <a:defRPr/>
            </a:pPr>
            <a:endParaRPr lang="ru-RU" sz="2400" dirty="0"/>
          </a:p>
          <a:p>
            <a:pPr>
              <a:lnSpc>
                <a:spcPct val="90000"/>
              </a:lnSpc>
              <a:defRPr/>
            </a:pPr>
            <a:endParaRPr lang="ru-RU" sz="2400" dirty="0"/>
          </a:p>
          <a:p>
            <a:pPr>
              <a:lnSpc>
                <a:spcPct val="90000"/>
              </a:lnSpc>
              <a:defRPr/>
            </a:pP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где 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i="1" baseline="-25000" dirty="0">
                <a:latin typeface="Times New Roman" pitchFamily="18" charset="0"/>
                <a:cs typeface="Times New Roman" pitchFamily="18" charset="0"/>
              </a:rPr>
              <a:t> ср. ц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–  средняя длительность цикла выполнения заказа; </a:t>
            </a:r>
          </a:p>
          <a:p>
            <a:pPr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НП</a:t>
            </a:r>
            <a:r>
              <a:rPr lang="ru-RU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baseline="-25000" dirty="0">
                <a:latin typeface="Times New Roman" pitchFamily="18" charset="0"/>
                <a:cs typeface="Times New Roman" pitchFamily="18" charset="0"/>
              </a:rPr>
              <a:t>ср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–  средняя величина незавершенного производства; </a:t>
            </a:r>
          </a:p>
          <a:p>
            <a:pPr>
              <a:defRPr/>
            </a:pP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baseline="-25000" dirty="0">
                <a:latin typeface="Times New Roman" pitchFamily="18" charset="0"/>
                <a:cs typeface="Times New Roman" pitchFamily="18" charset="0"/>
              </a:rPr>
              <a:t>ср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–  усредненное число выполненных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заказов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 единицу времени.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64770" y="3182019"/>
            <a:ext cx="2295757" cy="967765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426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136904" cy="2664296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внутрипроизводственных логистических систем выделяют: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толкающие системы управления производством; </a:t>
            </a:r>
          </a:p>
          <a:p>
            <a:pPr marL="571500" indent="-457200"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тянущие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управления производством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91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972" y="4180344"/>
            <a:ext cx="90004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«Толкающая» система представляет систему организации производства, в которой предметы труда, поступающие на производственный участок, непосредственно этим участком у предыдущего технологического звена не заказываются. Материальный поток «выталкивается» получателю по команде, поступающей на передающее звено из центральной системы управления производством.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Принципиальная схема толкающей систем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01" y="260648"/>
            <a:ext cx="8405297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746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280920" cy="626469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Толкающая система является традиционно используемой в производственных процессах. Каждой операции общим расписанием устанавливается время, к которому она должна быть завершена. Полученный продукт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проталкивается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дальше и становится запасом незавершенного производства на входе следующей операции.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недостаток системы - большой поток информации, которую должен переработать центральный орган управления и в соответствии с этим, риск несвоевременного принятия управленческого решения.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437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толкающих систем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MRP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— планирование потребности в материалах) — система планирования потребностей в материалах, одна из наиболее популярных в мире логистических концепций, на основе которой разработано и функционирует большое число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микрологистических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систем. На концепции MRP базируется построение логистических систем «толкающего типа».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624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MRP-система применяется при работе с материалами, компонентами, полуфабрикатами и их частями, спрос на которые зависит от спроса на специфическую готовую продукцию, то есть спрос на исходные материальные ресурсы сильно зависит от спроса потребителей на конечную продукцию.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MRP-система может работать с широкой номенклатурой материальных ресурсов.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9570" name="Picture 2" descr="https://im2-tub-ru.yandex.net/i?id=298eac27b04d4f69650d80bf8a85761e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5616" y="3789040"/>
            <a:ext cx="6834234" cy="21456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870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962674"/>
          </a:xfrm>
        </p:spPr>
        <p:txBody>
          <a:bodyPr>
            <a:norm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 логистика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процесс управления материальными потоками на всех производственных стадиях, начиная с сырьевого источника и до непосредственного конечного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80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цели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248197"/>
              </p:ext>
            </p:extLst>
          </p:nvPr>
        </p:nvGraphicFramePr>
        <p:xfrm>
          <a:off x="214282" y="714356"/>
          <a:ext cx="871543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5072896"/>
            <a:ext cx="82153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MRP позволяет определить, сколько и в какие сроки необходимо произвести конечной продукции. Затем система определяет время и необходимые количества материальных ресурсов для удовлетворения потребностей производственного расписания.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973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Входные данные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56326"/>
              </p:ext>
            </p:extLst>
          </p:nvPr>
        </p:nvGraphicFramePr>
        <p:xfrm>
          <a:off x="214282" y="928670"/>
          <a:ext cx="8246150" cy="528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8298"/>
                <a:gridCol w="616785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Данные 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Производственное расписание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нём отражается </a:t>
                      </a:r>
                      <a:r>
                        <a:rPr lang="ru-RU" sz="1900" u="none" strike="noStrik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sz="1900" u="none" strike="noStrike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ресурсов и возможная компенсация этого дефицита. Это отслеживание потребности в ресурсах и сопоставление её с доступными ресурсами системы должно проводиться постоянно. План формируется вручную и должен быть реализуемым, то есть согласоваться со спросом и финансовым планом.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Спецификации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представляют собой перечень компонентов и материалов, необходимых для производства готового изделия, с указанием количества и планового времени производства или поставки. Таким образом, готовая продукция описывается вплоть до материалов и компонентов.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Данные о наличных запасах и открытых заказах</a:t>
                      </a:r>
                    </a:p>
                    <a:p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учётом спецификаций рассчитываются полные потребности в компонентах. На основании главного производственного расписания рассчитываются полные потребности в единицах готовой продукции.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35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2547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 данные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758980"/>
              </p:ext>
            </p:extLst>
          </p:nvPr>
        </p:nvGraphicFramePr>
        <p:xfrm>
          <a:off x="0" y="760092"/>
          <a:ext cx="8532440" cy="6097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8823"/>
                <a:gridCol w="7203617"/>
              </a:tblGrid>
              <a:tr h="42862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Первичные отчёты</a:t>
                      </a:r>
                    </a:p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Плановые </a:t>
                      </a:r>
                      <a:r>
                        <a:rPr lang="ru-RU" sz="1800" u="none" strike="noStrik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заказ</a:t>
                      </a:r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— график с разбиением по периодам планирования, который содержит время и величину будущего заказа.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Разрешение на выполнение плановых заказов, то есть производится отпуск материалов в производство: пересчитывается остаток запаса с учётом расходов материалов, а затем материалы передаются непосредственно на производство, то есть производится выдача производственных заказов.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в плановых заказах включает изменение даты или величины заказа, а также отмену заказа.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Вторичные отчеты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Отчёты по контролю за исполнением планов показывают отклонения от планов, а также содержат информацию, необходимую для расчёта производственных </a:t>
                      </a:r>
                      <a:r>
                        <a:rPr lang="ru-RU" sz="1800" u="none" strike="noStrike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</a:t>
                      </a:r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Отчёты по планированию включают существующие договоры поставки, обязательства по закупкам и другие данные, которые могут использоваться для оценки будущих материальных потребностей производства.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Отчёты об исключительных ситуациях обращают внимание на основные несоответствия и обнаруженные ошибки в данных и отчётности.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959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недостатки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MRP-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584711"/>
              </p:ext>
            </p:extLst>
          </p:nvPr>
        </p:nvGraphicFramePr>
        <p:xfrm>
          <a:off x="214282" y="1600200"/>
          <a:ext cx="864399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6850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0619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продукты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MRP-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604448" cy="4697427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ERP-системы — системы планирования ресурсов предприятия частных лиц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MES-системы — производственные управляющие системы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WMS-системы — системы управления складами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CRM-системы — системы управления взаимоотношениями с клиентами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SCM-системы — системы управления цепочками поставок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MRP II-системы — планирование производственных ресурсов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065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Программный комплекс имеет ряд недостатков, который не позволяет реализовать все задачи управления. Эти недостатки  обусловили разработку новой усовершенствованной системы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MRP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 (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 Resources Planning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Отличается гибкостью управления и номенклатурой функций.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этой программе широко применяются методы имитационного моделирования («что будет, если…»)</a:t>
            </a:r>
          </a:p>
          <a:p>
            <a:pPr>
              <a:lnSpc>
                <a:spcPct val="90000"/>
              </a:lnSpc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494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/>
          <a:lstStyle/>
          <a:p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MRP II включает следующие функции: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692696"/>
            <a:ext cx="8785101" cy="5831929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продаж и производства 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спросом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плана производства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потребностей в сырье и материалах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Спецификации продукции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Складская подсистема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Отгрузка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готовой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производством на цеховом уровне 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производственных мощностей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Контроль входа/выхода 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снабжение 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запасов сбытовой сети 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и управление инструментальными средствами 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результатов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4218551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36510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Тянущая система –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такая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движения МП, при которой МР подаются («вытягиваются») на следующую технологическую операцию с предыдущей по мере необходимости, а поэтому жесткий график движения МП отсутствует. Размещение заказов на пополнение запасов МР или ГП происходит, когда их количество достигает критического уровня </a:t>
            </a:r>
          </a:p>
        </p:txBody>
      </p:sp>
      <p:pic>
        <p:nvPicPr>
          <p:cNvPr id="2050" name="Picture 2" descr="Принципиальная схема тянущей систем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496944" cy="450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1524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250706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Тянущая система основана на «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вытягивании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продукта последующей операцией с предыдущей операции в тот момент времени, когда последующая операция готова к данной работе. Т. е. когда в ходе одной операции заканчивается обработка единицы продукции, посылается сигнал-требование на предыдущую операцию. И предыдущая операция отправляет обрабатываемую единицу дальше только тогда, когда получает на это запрос.</a:t>
            </a:r>
          </a:p>
        </p:txBody>
      </p:sp>
    </p:spTree>
    <p:extLst>
      <p:ext uri="{BB962C8B-B14F-4D97-AF65-F5344CB8AC3E}">
        <p14:creationId xmlns:p14="http://schemas.microsoft.com/office/powerpoint/2010/main" val="736070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460432" cy="414340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KANBAN (тянущая логистическая система)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снабжение всех производственных подразделений завода, включая линии конечной сборки, материальными ресурсами только в том количестве и к такому сроку, которые необходимы для выполнения заказа, заданного подразделением-потребителем.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www.europartner.su/ekanban/images/activ/kanban_sketch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3645024"/>
            <a:ext cx="7919906" cy="28590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423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208912" cy="417646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логистики в производстве являются:</a:t>
            </a:r>
          </a:p>
          <a:p>
            <a:pPr>
              <a:lnSpc>
                <a:spcPct val="90000"/>
              </a:lnSpc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производства сырьем, материалами, деталями по минимальным ценам.</a:t>
            </a:r>
          </a:p>
          <a:p>
            <a:pPr>
              <a:lnSpc>
                <a:spcPct val="90000"/>
              </a:lnSpc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времени поставки и величины партии таким образом, чтобы из-за сбоя поставок не остановилось производство.</a:t>
            </a:r>
          </a:p>
          <a:p>
            <a:pPr>
              <a:lnSpc>
                <a:spcPct val="90000"/>
              </a:lnSpc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издержек на хранение готового продукта и сырья.</a:t>
            </a:r>
          </a:p>
          <a:p>
            <a:pPr marL="114300" indent="0" algn="just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9279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6378" y="382899"/>
            <a:ext cx="8388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традиционного подхода к производству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структурное подразделение-производитель не имеет общего жесткого графика производства, а оптимизирует свою работу в пределах заказа подразделения фирмы, осуществляющего операции на последующей стадии производственно-технологического цикла.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leaninfo.ru/wp-content/uploads/2010/04/kanban-na-mikron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2678683"/>
            <a:ext cx="8143900" cy="3985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02868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системы </a:t>
            </a:r>
            <a:r>
              <a:rPr lang="en-US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KANBAN</a:t>
            </a:r>
            <a:r>
              <a:rPr lang="ru-RU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позволяет: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4572032"/>
          </a:xfrm>
        </p:spPr>
        <p:txBody>
          <a:bodyPr>
            <a:noAutofit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 повысить качество выпускаемой продукции;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сократить продолжительность логистических циклов, существенно повысив тем самым оборачиваемость оборотного капитала фирм;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снизить себестоимость производства;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сократить перепроизводство до минимума;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исключить страховые запасы и значительно уменьшить запасы незавершённого производства.</a:t>
            </a:r>
          </a:p>
          <a:p>
            <a:pPr marL="514350" indent="-51435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286388"/>
            <a:ext cx="85324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мирового опыта применения системы 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KANBAN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многими известными машиностроительными фирмами показывает, что она дает возможность уменьшить производственные запасы на 50 %, товарные — на 8% при значительном ускорении оборачиваемости оборотных средств и повышении качества готовой продукции.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43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Средством передачи информации в системе является специальная карточка «</a:t>
            </a:r>
            <a:r>
              <a:rPr lang="ru-RU" sz="3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kanban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в пластиковом конверте. Распространены два вида: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825039"/>
              </p:ext>
            </p:extLst>
          </p:nvPr>
        </p:nvGraphicFramePr>
        <p:xfrm>
          <a:off x="214282" y="1500174"/>
          <a:ext cx="8643998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994"/>
                <a:gridCol w="66550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карты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в логистическом процессе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Карта отбора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указывается количество деталей (компонентов, полуфабрикатов), которое должно быть взято на предшествующем участке обработки (сборки).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Карточка производственного заказа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ней указывается количество деталей, которое должно быть изготовлено (собрано) на предшествующем производственном участке.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3668" name="Picture 4" descr="https://im1-tub-ru.yandex.net/i?id=780807672b0f12a8e52a2823094464c8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29066"/>
            <a:ext cx="6089402" cy="2928934"/>
          </a:xfrm>
          <a:prstGeom prst="rect">
            <a:avLst/>
          </a:prstGeom>
          <a:noFill/>
        </p:spPr>
      </p:pic>
      <p:pic>
        <p:nvPicPr>
          <p:cNvPr id="113670" name="Picture 6" descr="http://textarchive.ru/images/752/1502091/e653ef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071942"/>
            <a:ext cx="3535298" cy="1785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29189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полностью заполненном контейнере имеется карточка </a:t>
            </a:r>
            <a:r>
              <a:rPr lang="ru-RU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KANBAN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со следующей информацией: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изделия (полуфабриката, НП);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 (конечная, промежуточная), где эти компоненты используются;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рабочего места (код рабочего), где производится изделие;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ОЦ (код рабочего), который использует данный компонент;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изделий в данном контейнере;</a:t>
            </a: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контейнеров (карточек 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KANBAN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рядом с ОЦ.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0978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4690" name="Picture 2" descr="https://im2-tub-ru.yandex.net/i?id=39cb65403b634a1bac7e8eccc6ce3146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65713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5714" name="Picture 2" descr="http://www.r-cons.ru/files/Kanban_probl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9167058" cy="50720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01283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недостатки системы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Канбан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421481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сложность обеспечения высокой согласованности между стадиями производства продукции;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значительный риск срыва производства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 реализации продукции.</a:t>
            </a:r>
          </a:p>
          <a:p>
            <a:pPr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8786" name="Picture 2" descr="https://rutlib.com/book/16747/p/i_01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2537302"/>
            <a:ext cx="5429256" cy="41206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6013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3204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определяющие роль ВЛС на макроуровне: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036496" cy="6165304"/>
          </a:xfrm>
        </p:spPr>
        <p:txBody>
          <a:bodyPr>
            <a:noAutofit/>
          </a:bodyPr>
          <a:lstStyle/>
          <a:p>
            <a:r>
              <a:rPr lang="ru-RU" sz="1900" dirty="0" smtClean="0"/>
              <a:t>ВЛС </a:t>
            </a:r>
            <a:r>
              <a:rPr lang="ru-RU" sz="1900" dirty="0"/>
              <a:t>на предприятиях представляют собой источник первичной информации и материальных потоков. По мнению специалистов, гибкие модули производства на предприятиях промышленного назначения – это стартовые элементы логистической цепи; </a:t>
            </a:r>
          </a:p>
          <a:p>
            <a:r>
              <a:rPr lang="ru-RU" sz="1900" dirty="0"/>
              <a:t>ВЛС являются </a:t>
            </a:r>
            <a:r>
              <a:rPr lang="ru-RU" sz="1900" dirty="0" smtClean="0"/>
              <a:t>тем механизмом</a:t>
            </a:r>
            <a:r>
              <a:rPr lang="ru-RU" sz="1900" dirty="0"/>
              <a:t>, который задает ритм всей логистической цепи предприятия. Все остальные элементы предприятия (транспорт, сбыт, снабжение и др.) должны осуществлять свою деятельность в соответствии с ритмом ВЛС; </a:t>
            </a:r>
          </a:p>
          <a:p>
            <a:r>
              <a:rPr lang="ru-RU" sz="1900" dirty="0"/>
              <a:t>в связи с использованием системного подхода при рассмотрении деятельности предприятия, логистика является организатором, координатором и стимулятором связей между всеми подразделениями предприятия и клиентами. По этой причине основная задача ВЛС заключается в координации управления и планирования производства, реализации стратегических и оперативных планов; </a:t>
            </a:r>
          </a:p>
          <a:p>
            <a:r>
              <a:rPr lang="ru-RU" sz="1900" dirty="0"/>
              <a:t>способность входящих ВЛС оперативно изменять количественный и качественный состав выпускаемого ассортимента во многом определяет возможность </a:t>
            </a:r>
            <a:r>
              <a:rPr lang="ru-RU" sz="1900" dirty="0" smtClean="0"/>
              <a:t>приспособления </a:t>
            </a:r>
            <a:r>
              <a:rPr lang="ru-RU" sz="1900" dirty="0" err="1" smtClean="0"/>
              <a:t>макрологистических</a:t>
            </a:r>
            <a:r>
              <a:rPr lang="ru-RU" sz="1900" dirty="0" smtClean="0"/>
              <a:t> </a:t>
            </a:r>
            <a:r>
              <a:rPr lang="ru-RU" sz="1900" dirty="0"/>
              <a:t>систем к изменяющейся окружающей среде; </a:t>
            </a:r>
          </a:p>
          <a:p>
            <a:r>
              <a:rPr lang="ru-RU" sz="1900" dirty="0"/>
              <a:t>в миниатюре ВЛС представляет собой систему, в пределах которой осуществляют свою деятельность ряд подсистем, таких как: производственные участки, сбыт, снабжение, транспорт</a:t>
            </a:r>
            <a:r>
              <a:rPr lang="ru-RU" sz="1900" dirty="0" smtClean="0"/>
              <a:t>. Поэтому </a:t>
            </a:r>
            <a:r>
              <a:rPr lang="ru-RU" sz="1900" dirty="0"/>
              <a:t>при необходимости получения информации о работе всей системы логистики предприятия применяют моделирование процессов ВЛС. </a:t>
            </a:r>
          </a:p>
          <a:p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0827077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4763" y="228600"/>
            <a:ext cx="9144001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cap="all" dirty="0">
                <a:latin typeface="Times New Roman" pitchFamily="18" charset="0"/>
                <a:cs typeface="Times New Roman" pitchFamily="18" charset="0"/>
              </a:rPr>
              <a:t>Организация и управление материальными потоками</a:t>
            </a:r>
          </a:p>
        </p:txBody>
      </p:sp>
      <p:sp>
        <p:nvSpPr>
          <p:cNvPr id="31747" name="Прямоугольник 4"/>
          <p:cNvSpPr>
            <a:spLocks noChangeArrowheads="1"/>
          </p:cNvSpPr>
          <p:nvPr/>
        </p:nvSpPr>
        <p:spPr bwMode="auto">
          <a:xfrm>
            <a:off x="107504" y="1384488"/>
            <a:ext cx="8305800" cy="4870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500" b="1" dirty="0">
                <a:latin typeface="Times New Roman" pitchFamily="18" charset="0"/>
                <a:cs typeface="Times New Roman" pitchFamily="18" charset="0"/>
              </a:rPr>
              <a:t>Организация материальных потоков и управление ими на предприятии неразрывно связаны между собой и образуют систему. </a:t>
            </a:r>
          </a:p>
          <a:p>
            <a:pPr algn="ctr" eaLnBrk="1" hangingPunct="1">
              <a:lnSpc>
                <a:spcPct val="90000"/>
              </a:lnSpc>
            </a:pP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altLang="ru-RU" sz="2500" b="1" i="1" dirty="0">
                <a:latin typeface="Times New Roman" pitchFamily="18" charset="0"/>
                <a:cs typeface="Times New Roman" pitchFamily="18" charset="0"/>
              </a:rPr>
              <a:t>В процессе организации </a:t>
            </a:r>
            <a:r>
              <a:rPr lang="ru-RU" altLang="ru-RU" sz="2500" b="1" dirty="0">
                <a:latin typeface="Times New Roman" pitchFamily="18" charset="0"/>
                <a:cs typeface="Times New Roman" pitchFamily="18" charset="0"/>
              </a:rPr>
              <a:t>достигается объединение элементарных потоков и создаются условия для эффективного функционирования производственной логистической системы. </a:t>
            </a:r>
          </a:p>
          <a:p>
            <a:pPr algn="ctr" eaLnBrk="1" hangingPunct="1">
              <a:lnSpc>
                <a:spcPct val="90000"/>
              </a:lnSpc>
            </a:pP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ru-RU" altLang="ru-RU" sz="2500" b="1" i="1" dirty="0">
                <a:latin typeface="Times New Roman" pitchFamily="18" charset="0"/>
                <a:cs typeface="Times New Roman" pitchFamily="18" charset="0"/>
              </a:rPr>
              <a:t>Управление материальными потоками</a:t>
            </a:r>
            <a:r>
              <a:rPr lang="ru-RU" altLang="ru-RU" sz="2500" b="1" dirty="0">
                <a:latin typeface="Times New Roman" pitchFamily="18" charset="0"/>
                <a:cs typeface="Times New Roman" pitchFamily="18" charset="0"/>
              </a:rPr>
              <a:t> обеспечивает постоянный контроль за ходом выполнения производственных заказов и оказывает необходимое воздействие на логистическую систему с тем, чтобы удерживать ее параметры в заданных пределах для достижения поставленных перед предприятием целей. </a:t>
            </a:r>
          </a:p>
        </p:txBody>
      </p:sp>
    </p:spTree>
    <p:extLst>
      <p:ext uri="{BB962C8B-B14F-4D97-AF65-F5344CB8AC3E}">
        <p14:creationId xmlns:p14="http://schemas.microsoft.com/office/powerpoint/2010/main" val="32700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0"/>
            <a:ext cx="8201169" cy="40949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270000">
              <a:lnSpc>
                <a:spcPct val="90000"/>
              </a:lnSpc>
              <a:defRPr/>
            </a:pP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Для характеристики временного аспекта организации материальных потоков используются следующие понятия: </a:t>
            </a:r>
          </a:p>
          <a:p>
            <a:pPr indent="360000">
              <a:lnSpc>
                <a:spcPct val="90000"/>
              </a:lnSpc>
              <a:buFontTx/>
              <a:buChar char="-"/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цикл выполнения заказа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– это комплекс определенным образом организованных во времени элементарных потоков, возникающих при выполнении логистических операций в процессе продвижения заказа с момента его получения до исполнения;</a:t>
            </a:r>
          </a:p>
          <a:p>
            <a:pPr indent="360000">
              <a:lnSpc>
                <a:spcPct val="90000"/>
              </a:lnSpc>
              <a:buFontTx/>
              <a:buChar char="-"/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момент получения заказа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характеризует временную точку поступления запроса на изготовление продукции определенного вида и назначения; </a:t>
            </a:r>
          </a:p>
          <a:p>
            <a:pPr indent="360000">
              <a:lnSpc>
                <a:spcPct val="90000"/>
              </a:lnSpc>
              <a:buFontTx/>
              <a:buChar char="-"/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момент выполнения заказа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означает поступление продукции в торговую сеть – для товаров личного потребления или на склад предприятия заказчика – для изделий производственного назначения;</a:t>
            </a:r>
          </a:p>
          <a:p>
            <a:pPr indent="360000">
              <a:lnSpc>
                <a:spcPct val="90000"/>
              </a:lnSpc>
              <a:buFontTx/>
              <a:buChar char="-"/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длительность цикла заказа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– это календарный период, в течение которого осуществляются все операции по выполнению заказа, и рассчитывается: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16182" y="3746536"/>
            <a:ext cx="7162800" cy="477054"/>
          </a:xfrm>
          <a:prstGeom prst="rect">
            <a:avLst/>
          </a:prstGeom>
          <a:blipFill rotWithShape="1">
            <a:blip r:embed="rId2"/>
            <a:stretch>
              <a:fillRect t="-8974" r="-936" b="-30769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32772" name="Прямоугольник 2"/>
          <p:cNvSpPr>
            <a:spLocks noChangeArrowheads="1"/>
          </p:cNvSpPr>
          <p:nvPr/>
        </p:nvSpPr>
        <p:spPr bwMode="auto">
          <a:xfrm>
            <a:off x="783627" y="4320568"/>
            <a:ext cx="6992937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где      </a:t>
            </a:r>
            <a:r>
              <a:rPr lang="ru-RU" altLang="ru-RU" sz="22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200" b="1" i="1" baseline="-25000" dirty="0" err="1">
                <a:latin typeface="Times New Roman" pitchFamily="18" charset="0"/>
                <a:cs typeface="Times New Roman" pitchFamily="18" charset="0"/>
              </a:rPr>
              <a:t>ооз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– время обработки и оформления заказа;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altLang="ru-RU" sz="22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200" b="1" i="1" baseline="-25000" dirty="0" err="1">
                <a:latin typeface="Times New Roman" pitchFamily="18" charset="0"/>
                <a:cs typeface="Times New Roman" pitchFamily="18" charset="0"/>
              </a:rPr>
              <a:t>тп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– время технической подготовки;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altLang="ru-RU" sz="22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200" b="1" i="1" baseline="-25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– время закупки материалов;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altLang="ru-RU" sz="22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200" b="1" i="1" baseline="-25000" dirty="0" err="1">
                <a:latin typeface="Times New Roman" pitchFamily="18" charset="0"/>
                <a:cs typeface="Times New Roman" pitchFamily="18" charset="0"/>
              </a:rPr>
              <a:t>пз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– время подготовки к запуску;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altLang="ru-RU" sz="22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200" b="1" i="1" baseline="-25000" dirty="0" err="1">
                <a:latin typeface="Times New Roman" pitchFamily="18" charset="0"/>
                <a:cs typeface="Times New Roman" pitchFamily="18" charset="0"/>
              </a:rPr>
              <a:t>пц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– длительность производственного цикла;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altLang="ru-RU" sz="22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200" b="1" i="1" baseline="-250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– время поставки;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altLang="ru-RU" sz="22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200" b="1" i="1" baseline="-25000" dirty="0" err="1">
                <a:latin typeface="Times New Roman" pitchFamily="18" charset="0"/>
                <a:cs typeface="Times New Roman" pitchFamily="18" charset="0"/>
              </a:rPr>
              <a:t>пер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– время перерывов, возникающих из-за        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                      асинхронности отдельных этапов цикла. </a:t>
            </a:r>
          </a:p>
        </p:txBody>
      </p:sp>
    </p:spTree>
    <p:extLst>
      <p:ext uri="{BB962C8B-B14F-4D97-AF65-F5344CB8AC3E}">
        <p14:creationId xmlns:p14="http://schemas.microsoft.com/office/powerpoint/2010/main" val="232964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50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структура факторов, влияющих на производство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9026" name="Picture 2" descr="https://im1-tub-ru.yandex.net/i?id=25d404eac64abf87636e373d2850185b-l&amp;n=1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14772" y="-27384"/>
            <a:ext cx="9144000" cy="57150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390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790968"/>
              </p:ext>
            </p:extLst>
          </p:nvPr>
        </p:nvGraphicFramePr>
        <p:xfrm>
          <a:off x="228600" y="914400"/>
          <a:ext cx="8686800" cy="5772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2133"/>
                <a:gridCol w="643466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цикла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Группы операций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575" marR="28575" marT="28575" marB="2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заказа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Учет, обработка и оформление заказа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Техническая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конструкции и технологии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изготовления</a:t>
                      </a: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Организационная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Освоение</a:t>
                      </a: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Организация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перехода на выпуск нового изделия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Поставка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материалов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заказа 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Выбор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поставщиков 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размещение материалов на складе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запуску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заготовок 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Подбор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необходимой технологической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оснастки</a:t>
                      </a: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предварительной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синхронизации</a:t>
                      </a: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плана-графика выпуска изделий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Изготовление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заказа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Технологические операции 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Технологический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производства</a:t>
                      </a: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Транспортировка</a:t>
                      </a: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Диспетчеризация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Поставка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заказа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Складирование готовой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продукции</a:t>
                      </a: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Комплектация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заказа 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Отгрузка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заказа потребителю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12700"/>
            <a:ext cx="853244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800" b="1" cap="all" dirty="0">
                <a:latin typeface="Times New Roman" pitchFamily="18" charset="0"/>
                <a:cs typeface="Times New Roman" pitchFamily="18" charset="0"/>
              </a:rPr>
              <a:t>Формализованный пример структуры цикла выполнения </a:t>
            </a:r>
            <a:r>
              <a:rPr lang="ru-RU" sz="2800" b="1" cap="all" dirty="0" smtClean="0">
                <a:latin typeface="Times New Roman" pitchFamily="18" charset="0"/>
                <a:cs typeface="Times New Roman" pitchFamily="18" charset="0"/>
              </a:rPr>
              <a:t>заказа</a:t>
            </a:r>
            <a:endParaRPr lang="ru-RU" sz="2800" b="1" cap="al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ctr">
              <a:lnSpc>
                <a:spcPct val="90000"/>
              </a:lnSpc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Совокупность технических средств, которая создает возможность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потока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материалов, и расположение производственных участков и складов (накопителей) по отношению к ней, выраженное системой устойчивых связей, представляет собой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форму организации движения материальных потоков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585253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138" y="158750"/>
            <a:ext cx="8304286" cy="56600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360000" algn="ctr">
              <a:lnSpc>
                <a:spcPct val="90000"/>
              </a:lnSpc>
              <a:defRPr/>
            </a:pP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pPr indent="360000" algn="ctr">
              <a:lnSpc>
                <a:spcPct val="90000"/>
              </a:lnSpc>
              <a:defRPr/>
            </a:pPr>
            <a:r>
              <a:rPr lang="ru-RU" sz="2500" b="1" cap="all" dirty="0">
                <a:latin typeface="Times New Roman" pitchFamily="18" charset="0"/>
                <a:cs typeface="Times New Roman" pitchFamily="18" charset="0"/>
              </a:rPr>
              <a:t>Формы организации движения материалов: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0000">
              <a:lnSpc>
                <a:spcPct val="90000"/>
              </a:lnSpc>
              <a:buFontTx/>
              <a:buAutoNum type="arabicPeriod"/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 Накопительная форма организации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характеризуется тем, что для </a:t>
            </a:r>
          </a:p>
          <a:p>
            <a:pPr>
              <a:lnSpc>
                <a:spcPct val="90000"/>
              </a:lnSpc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нормальной работы логистических систем в их составе предусматривается комплекс складов. </a:t>
            </a:r>
          </a:p>
          <a:p>
            <a:pPr indent="360000">
              <a:lnSpc>
                <a:spcPct val="90000"/>
              </a:lnSpc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Сюда относятся: склады металла и заготовок;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межучастковые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склады деталей, узлов и комплектующих изделий; склады готовой продукции; кладовые технологической оснастки. Материал перемещается в направлении от склада металлов и заготовок через промежуточные склады на производственные участки и далее – на склад готовой продукции. </a:t>
            </a:r>
          </a:p>
          <a:p>
            <a:pPr indent="360000">
              <a:lnSpc>
                <a:spcPct val="90000"/>
              </a:lnSpc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Достоинством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данной формы является возможность накопления большого объема материала на входе и выходе системы, что обеспечивает, с одной стороны, надежность поступления необходимых деталей, заготовок, комплектующих в производство, с другой стороны, гарантирует выполнение срочных заявок потребителей продукции. </a:t>
            </a:r>
          </a:p>
          <a:p>
            <a:pPr indent="360000">
              <a:lnSpc>
                <a:spcPct val="90000"/>
              </a:lnSpc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Недостаток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накопительной формы движения материалов состоит в том, что наличие разветвленной системы транспортных трасс и большого числа складов затрудняет управление движением материальных потоков и контроль за запасами. Кроме того, возрастают расходы, обусловленные иммобилизацией средств в материалы, и необходимостью капитальных вложений для создания системы складов. </a:t>
            </a:r>
          </a:p>
        </p:txBody>
      </p:sp>
    </p:spTree>
    <p:extLst>
      <p:ext uri="{BB962C8B-B14F-4D97-AF65-F5344CB8AC3E}">
        <p14:creationId xmlns:p14="http://schemas.microsoft.com/office/powerpoint/2010/main" val="133255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063" y="147638"/>
            <a:ext cx="9002712" cy="6619504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2400" b="1" cap="all" dirty="0"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400" b="1" cap="all" dirty="0">
                <a:latin typeface="Times New Roman" pitchFamily="18" charset="0"/>
                <a:cs typeface="Times New Roman" pitchFamily="18" charset="0"/>
              </a:rPr>
              <a:t>движения материалов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  <a:p>
            <a:pPr indent="360000">
              <a:lnSpc>
                <a:spcPct val="85000"/>
              </a:lnSpc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2. Транспортно-накопительная форма организации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предполагает наличие комбинированной транспортно-складской системы (ТСС), которая объединяет 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опре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-деленное число рабочих мест (участков) путем установления связи каждого рабочего места (участка) с любым другим посредством информационного и материального потоков. </a:t>
            </a:r>
          </a:p>
          <a:p>
            <a:pPr indent="360000">
              <a:lnSpc>
                <a:spcPct val="85000"/>
              </a:lnSpc>
              <a:defRPr/>
            </a:pP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При этом процессы механообработки (сборки), контроля, подготовки 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производст-ва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, складирования и регулирования материалов объединяются с помощью ТСС в 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еди-ный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процесс производства. Управление движением материального потока происходит по схеме: поиск необходимой заготовки на складе – транспортировка к станку – 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обра-ботка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– возвращение детали на склад. Накапливание материала осуществляется в центральном складе или децентрализовано на отдельных рабочих участках. </a:t>
            </a:r>
          </a:p>
          <a:p>
            <a:pPr indent="360000">
              <a:lnSpc>
                <a:spcPct val="85000"/>
              </a:lnSpc>
              <a:defRPr/>
            </a:pP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В первом случае склад обслуживает несколько производственных подразделений и используется как резервный накопитель между началом и окончанием обработки де-тали. Во втором случае склады создаются на отдельных участках и служат для ком-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пенсации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отклонений во времени при транспортировке и обработке детали. В 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отдель-ных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случаях используется смешанная ТСС, предполагающая наличие как централь-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склада, так и резервных накопителей на рабочих участках.</a:t>
            </a:r>
          </a:p>
          <a:p>
            <a:pPr indent="360000">
              <a:lnSpc>
                <a:spcPct val="85000"/>
              </a:lnSpc>
              <a:defRPr/>
            </a:pPr>
            <a:r>
              <a:rPr lang="ru-RU" sz="1750" b="1" i="1" dirty="0">
                <a:latin typeface="Times New Roman" pitchFamily="18" charset="0"/>
                <a:cs typeface="Times New Roman" pitchFamily="18" charset="0"/>
              </a:rPr>
              <a:t>Достоинствами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данной формы являются: уменьшение объема запасов на рабочих местах за счет создания ТСС; сокращение длительности производственного процесса посредством устранения перерывов между составляющими цикла производства; 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пос-тоянный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контроль за запасами; наличие хорошо организованной системы управления движением материалов. </a:t>
            </a:r>
          </a:p>
          <a:p>
            <a:pPr indent="360000">
              <a:lnSpc>
                <a:spcPct val="85000"/>
              </a:lnSpc>
              <a:defRPr/>
            </a:pPr>
            <a:r>
              <a:rPr lang="ru-RU" sz="1750" b="1" i="1" dirty="0">
                <a:latin typeface="Times New Roman" pitchFamily="18" charset="0"/>
                <a:cs typeface="Times New Roman" pitchFamily="18" charset="0"/>
              </a:rPr>
              <a:t>Недостатками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: транспортно-накопительная форма эффективна для групп кон-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структивно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и технологически однородных деталей, что, во-первых, сужает область ее применения, во-вторых, вызывает необходимость проведения комплекса 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подготови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-тельных работ; данная форма требует значительных вложений в создание </a:t>
            </a:r>
            <a:r>
              <a:rPr lang="ru-RU" sz="1750" b="1" dirty="0" err="1">
                <a:latin typeface="Times New Roman" pitchFamily="18" charset="0"/>
                <a:cs typeface="Times New Roman" pitchFamily="18" charset="0"/>
              </a:rPr>
              <a:t>автомати-зированной</a:t>
            </a:r>
            <a:r>
              <a:rPr lang="ru-RU" sz="1750" b="1" dirty="0">
                <a:latin typeface="Times New Roman" pitchFamily="18" charset="0"/>
                <a:cs typeface="Times New Roman" pitchFamily="18" charset="0"/>
              </a:rPr>
              <a:t> системы управления ходом производства. </a:t>
            </a:r>
          </a:p>
        </p:txBody>
      </p:sp>
    </p:spTree>
    <p:extLst>
      <p:ext uri="{BB962C8B-B14F-4D97-AF65-F5344CB8AC3E}">
        <p14:creationId xmlns:p14="http://schemas.microsoft.com/office/powerpoint/2010/main" val="91519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288" y="49213"/>
            <a:ext cx="9002712" cy="3493264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2400" b="1" cap="all" dirty="0"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400" b="1" cap="all" dirty="0">
                <a:latin typeface="Times New Roman" pitchFamily="18" charset="0"/>
                <a:cs typeface="Times New Roman" pitchFamily="18" charset="0"/>
              </a:rPr>
              <a:t>движения материалов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  <a:p>
            <a:pPr indent="360000">
              <a:lnSpc>
                <a:spcPct val="85000"/>
              </a:lnSpc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3. Форма организации нулевого запаса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предполагает создание объединенных контуров регулирования на основе автономных самоуправляемых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производствен-ных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звеньев. Ядром контура является буферный склад (накопитель), связывающий между собой отдельные производственные участки. Каждый из участков может кон-тактировать с любым другим через соответствующий накопитель.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Особенностью объединенного контура регулирования является формирование горизонтальных связей по всей технологической цепочке, что позволяет производственным звеньям самостоятельно и непосредственно взаимодействовать друг с другом. </a:t>
            </a:r>
          </a:p>
          <a:p>
            <a:pPr indent="360000">
              <a:lnSpc>
                <a:spcPct val="85000"/>
              </a:lnSpc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Запуск деталей в производство и их обработка осуществляются малыми партиями в соответствии с полученным заказом. После завершения выполнения операций в пределах одного производственного модуля детали поступают на склад и остаются там до тех пор, пока не будет получена заявка с последующего участка обработки.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Прямоугольник 2"/>
          <p:cNvSpPr>
            <a:spLocks noChangeArrowheads="1"/>
          </p:cNvSpPr>
          <p:nvPr/>
        </p:nvSpPr>
        <p:spPr bwMode="auto">
          <a:xfrm>
            <a:off x="166688" y="5267325"/>
            <a:ext cx="8977312" cy="1587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587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Достоинством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данной формы является возможность использования 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вытягива-ющей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системы управления материальными потоками, что обеспечивает </a:t>
            </a:r>
            <a:r>
              <a:rPr lang="ru-RU" altLang="ru-RU" b="1" dirty="0" err="1">
                <a:latin typeface="Times New Roman" pitchFamily="18" charset="0"/>
                <a:cs typeface="Times New Roman" pitchFamily="18" charset="0"/>
              </a:rPr>
              <a:t>минималь-ный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нормативный производственный запас.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Недостатки: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использование ее на отечественных предприятиях затруднено из-за низкого уровня компьютеризации управления ходом производства и отсутствия устойчивой системы снабжения необходимыми материалами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208338" y="4114800"/>
            <a:ext cx="2895600" cy="944563"/>
          </a:xfrm>
          <a:prstGeom prst="triangle">
            <a:avLst/>
          </a:prstGeom>
          <a:solidFill>
            <a:schemeClr val="bg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9" name="TextBox 3"/>
          <p:cNvSpPr txBox="1">
            <a:spLocks noChangeArrowheads="1"/>
          </p:cNvSpPr>
          <p:nvPr/>
        </p:nvSpPr>
        <p:spPr bwMode="auto">
          <a:xfrm>
            <a:off x="3836988" y="4352925"/>
            <a:ext cx="1636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Склад-</a:t>
            </a:r>
          </a:p>
          <a:p>
            <a:pPr algn="ctr" eaLnBrk="1" hangingPunct="1"/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накопитель</a:t>
            </a:r>
          </a:p>
        </p:txBody>
      </p:sp>
      <p:sp>
        <p:nvSpPr>
          <p:cNvPr id="5" name="Дуга 4"/>
          <p:cNvSpPr/>
          <p:nvPr/>
        </p:nvSpPr>
        <p:spPr>
          <a:xfrm rot="10800000">
            <a:off x="5181600" y="3971925"/>
            <a:ext cx="1470025" cy="914400"/>
          </a:xfrm>
          <a:prstGeom prst="arc">
            <a:avLst>
              <a:gd name="adj1" fmla="val 21140"/>
              <a:gd name="adj2" fmla="val 20315829"/>
            </a:avLst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2743200" y="4027488"/>
            <a:ext cx="1524000" cy="914400"/>
          </a:xfrm>
          <a:prstGeom prst="arc">
            <a:avLst>
              <a:gd name="adj1" fmla="val 2178468"/>
              <a:gd name="adj2" fmla="val 20714893"/>
            </a:avLst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887538" y="4327525"/>
            <a:ext cx="1219200" cy="3238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 flipH="1">
            <a:off x="2855913" y="4400550"/>
            <a:ext cx="201612" cy="21431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 flipH="1">
            <a:off x="2395538" y="4406900"/>
            <a:ext cx="201612" cy="20796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 flipH="1">
            <a:off x="1973263" y="4414838"/>
            <a:ext cx="201612" cy="21431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102350" y="4367213"/>
            <a:ext cx="1238250" cy="3079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3671888" y="3862388"/>
            <a:ext cx="984250" cy="1444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4656138" y="3862388"/>
            <a:ext cx="817562" cy="149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887538" y="4843463"/>
            <a:ext cx="1169987" cy="206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80" name="TextBox 35"/>
          <p:cNvSpPr txBox="1">
            <a:spLocks noChangeArrowheads="1"/>
          </p:cNvSpPr>
          <p:nvPr/>
        </p:nvSpPr>
        <p:spPr bwMode="auto">
          <a:xfrm>
            <a:off x="485775" y="3652838"/>
            <a:ext cx="16367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Участок-</a:t>
            </a:r>
          </a:p>
          <a:p>
            <a:pPr algn="r" eaLnBrk="1" hangingPunct="1">
              <a:lnSpc>
                <a:spcPct val="85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   поставщик</a:t>
            </a:r>
          </a:p>
        </p:txBody>
      </p:sp>
      <p:cxnSp>
        <p:nvCxnSpPr>
          <p:cNvPr id="33797" name="Прямая со стрелкой 33796"/>
          <p:cNvCxnSpPr/>
          <p:nvPr/>
        </p:nvCxnSpPr>
        <p:spPr>
          <a:xfrm flipV="1">
            <a:off x="3208338" y="4027488"/>
            <a:ext cx="296862" cy="301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632575" y="4706938"/>
            <a:ext cx="23590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Выполнен-</a:t>
            </a:r>
          </a:p>
          <a:p>
            <a:pPr algn="ctr">
              <a:defRPr/>
            </a:pPr>
            <a:r>
              <a:rPr lang="ru-RU" sz="1600" b="1" cap="all" dirty="0" err="1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 заказ</a:t>
            </a:r>
          </a:p>
        </p:txBody>
      </p:sp>
      <p:cxnSp>
        <p:nvCxnSpPr>
          <p:cNvPr id="51" name="Прямая со стрелкой 50"/>
          <p:cNvCxnSpPr/>
          <p:nvPr/>
        </p:nvCxnSpPr>
        <p:spPr>
          <a:xfrm flipV="1">
            <a:off x="5619750" y="3981450"/>
            <a:ext cx="296863" cy="301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>
            <a:off x="6081713" y="4799013"/>
            <a:ext cx="285750" cy="873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122488" y="3497263"/>
            <a:ext cx="5165725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Заказ на поставку и изготовление</a:t>
            </a:r>
          </a:p>
        </p:txBody>
      </p:sp>
      <p:cxnSp>
        <p:nvCxnSpPr>
          <p:cNvPr id="68" name="Прямая со стрелкой 67"/>
          <p:cNvCxnSpPr>
            <a:stCxn id="7" idx="0"/>
          </p:cNvCxnSpPr>
          <p:nvPr/>
        </p:nvCxnSpPr>
        <p:spPr>
          <a:xfrm flipH="1">
            <a:off x="3505200" y="4838700"/>
            <a:ext cx="482600" cy="1031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87" name="TextBox 70"/>
          <p:cNvSpPr txBox="1">
            <a:spLocks noChangeArrowheads="1"/>
          </p:cNvSpPr>
          <p:nvPr/>
        </p:nvSpPr>
        <p:spPr bwMode="auto">
          <a:xfrm>
            <a:off x="7010400" y="3700463"/>
            <a:ext cx="16367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Участок-</a:t>
            </a:r>
          </a:p>
          <a:p>
            <a:pPr eaLnBrk="1" hangingPunct="1">
              <a:lnSpc>
                <a:spcPct val="85000"/>
              </a:lnSpc>
            </a:pPr>
            <a:r>
              <a:rPr lang="ru-RU" altLang="ru-RU" b="1">
                <a:latin typeface="Times New Roman" pitchFamily="18" charset="0"/>
                <a:cs typeface="Times New Roman" pitchFamily="18" charset="0"/>
              </a:rPr>
              <a:t>потребитель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93688" y="4706938"/>
            <a:ext cx="178117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Выполнен-</a:t>
            </a:r>
          </a:p>
          <a:p>
            <a:pPr>
              <a:defRPr/>
            </a:pPr>
            <a:r>
              <a:rPr lang="ru-RU" sz="1600" b="1" cap="all" dirty="0" err="1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  заказ</a:t>
            </a:r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6388100" y="4838700"/>
            <a:ext cx="622300" cy="130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Блок-схема: узел 80"/>
          <p:cNvSpPr/>
          <p:nvPr/>
        </p:nvSpPr>
        <p:spPr>
          <a:xfrm flipH="1">
            <a:off x="6186488" y="4400550"/>
            <a:ext cx="201612" cy="20796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Блок-схема: узел 81"/>
          <p:cNvSpPr/>
          <p:nvPr/>
        </p:nvSpPr>
        <p:spPr>
          <a:xfrm flipH="1">
            <a:off x="6651625" y="4398963"/>
            <a:ext cx="201613" cy="20637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" name="Блок-схема: узел 82"/>
          <p:cNvSpPr/>
          <p:nvPr/>
        </p:nvSpPr>
        <p:spPr>
          <a:xfrm flipH="1">
            <a:off x="7010400" y="4395788"/>
            <a:ext cx="201613" cy="20796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9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23" name="Group 5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95684672"/>
              </p:ext>
            </p:extLst>
          </p:nvPr>
        </p:nvGraphicFramePr>
        <p:xfrm>
          <a:off x="228600" y="1319213"/>
          <a:ext cx="8686800" cy="5396814"/>
        </p:xfrm>
        <a:graphic>
          <a:graphicData uri="http://schemas.openxmlformats.org/drawingml/2006/table">
            <a:tbl>
              <a:tblPr/>
              <a:tblGrid>
                <a:gridCol w="1633946"/>
                <a:gridCol w="7052854"/>
              </a:tblGrid>
              <a:tr h="337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12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Календарный метод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планирова-ния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(аналог MRP I)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70000" algn="just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Предназначен для определения конкретных сроков хода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произ-водства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(запуска, выпуска изделий и пр.) каждого наименования выпускаемой продукции. Календарный метод основан на определении производственного цикла изделия и используется для формирования месячной производственной программы. </a:t>
                      </a:r>
                      <a:endParaRPr kumimoji="0" lang="ru-RU" sz="15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697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Объемно -календарный метод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планирова-ния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(ОКМ)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70000" algn="just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Обеспечивает одновременную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взаимоувязку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сроков и объемов производимых работ в производственной системе с возможной пропускной способностью производственных подразделений в целом на весь рассматриваемый временной период. ОКМ сопровождается расчетами производственного цикла изделия и загрузки каждого производственного подразделения по видам работ и применяется при формировании месячных производственных программ. </a:t>
                      </a:r>
                    </a:p>
                    <a:p>
                      <a:pPr marL="0" marR="0" lvl="0" indent="270000" algn="just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ОКМ традиционно используется в системах MRP II.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86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Объемно-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динамичес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-кий метод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(ОДМ)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70000" algn="just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Является наиболее совершенным из рассматриваемого ряда. Позволяет одновременно учитывать сроки, объем и динамику производства работ в соответствии с запланированной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номенк-латурой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выпуска и полнее использовать имеющиеся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-венные ресурсы.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28575"/>
            <a:ext cx="9144000" cy="1268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3000" b="1" cap="all" dirty="0">
                <a:latin typeface="Times New Roman" pitchFamily="18" charset="0"/>
                <a:cs typeface="Times New Roman" pitchFamily="18" charset="0"/>
              </a:rPr>
              <a:t>Методы плановых расчетов хода производства при оперативном планировании:</a:t>
            </a:r>
          </a:p>
        </p:txBody>
      </p:sp>
    </p:spTree>
    <p:extLst>
      <p:ext uri="{BB962C8B-B14F-4D97-AF65-F5344CB8AC3E}">
        <p14:creationId xmlns:p14="http://schemas.microsoft.com/office/powerpoint/2010/main" val="46292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96652" y="1352520"/>
            <a:ext cx="9083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cap="all" dirty="0">
                <a:latin typeface="Times New Roman" pitchFamily="18" charset="0"/>
                <a:cs typeface="Times New Roman" pitchFamily="18" charset="0"/>
              </a:rPr>
              <a:t> Продолжительность цикла выполнения заказа</a:t>
            </a:r>
          </a:p>
        </p:txBody>
      </p:sp>
      <p:sp>
        <p:nvSpPr>
          <p:cNvPr id="15375" name="TextBox 33"/>
          <p:cNvSpPr txBox="1">
            <a:spLocks noChangeArrowheads="1"/>
          </p:cNvSpPr>
          <p:nvPr/>
        </p:nvSpPr>
        <p:spPr bwMode="auto">
          <a:xfrm>
            <a:off x="7631113" y="3787775"/>
            <a:ext cx="1512887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300" b="1">
                <a:latin typeface="Times New Roman" pitchFamily="18" charset="0"/>
                <a:cs typeface="Times New Roman" pitchFamily="18" charset="0"/>
              </a:rPr>
              <a:t>Новые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altLang="ru-RU" sz="2300" b="1">
                <a:latin typeface="Times New Roman" pitchFamily="18" charset="0"/>
                <a:cs typeface="Times New Roman" pitchFamily="18" charset="0"/>
              </a:rPr>
              <a:t> заказы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28600" y="228600"/>
            <a:ext cx="8626475" cy="6618288"/>
            <a:chOff x="228600" y="228600"/>
            <a:chExt cx="8878888" cy="6618288"/>
          </a:xfrm>
        </p:grpSpPr>
        <p:sp>
          <p:nvSpPr>
            <p:cNvPr id="15362" name="Прямоугольник 3"/>
            <p:cNvSpPr>
              <a:spLocks noChangeArrowheads="1"/>
            </p:cNvSpPr>
            <p:nvPr/>
          </p:nvSpPr>
          <p:spPr bwMode="auto">
            <a:xfrm>
              <a:off x="228600" y="228600"/>
              <a:ext cx="8763000" cy="1323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ru-RU" sz="2000" b="1" dirty="0">
                  <a:latin typeface="Times New Roman" pitchFamily="18" charset="0"/>
                  <a:cs typeface="Times New Roman" pitchFamily="18" charset="0"/>
                </a:rPr>
                <a:t>Принятие управленческих решений  в производственной логистике осуществляется на основе данных о ходе выполнения производственных заказов, информации о ресурсах и потребительском спросе.</a:t>
              </a:r>
            </a:p>
            <a:p>
              <a:pPr algn="ctr" eaLnBrk="1" hangingPunct="1"/>
              <a:endParaRPr lang="ru-RU" altLang="ru-RU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64" name="TextBox 5"/>
            <p:cNvSpPr txBox="1">
              <a:spLocks noChangeArrowheads="1"/>
            </p:cNvSpPr>
            <p:nvPr/>
          </p:nvSpPr>
          <p:spPr bwMode="auto">
            <a:xfrm>
              <a:off x="3657600" y="1981200"/>
              <a:ext cx="3178175" cy="8620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ru-RU" sz="2500" b="1">
                  <a:latin typeface="Times New Roman" pitchFamily="18" charset="0"/>
                  <a:cs typeface="Times New Roman" pitchFamily="18" charset="0"/>
                </a:rPr>
                <a:t>Информация о ходе</a:t>
              </a:r>
            </a:p>
            <a:p>
              <a:pPr algn="ctr" eaLnBrk="1" hangingPunct="1"/>
              <a:r>
                <a:rPr lang="ru-RU" altLang="ru-RU" sz="2500" b="1">
                  <a:latin typeface="Times New Roman" pitchFamily="18" charset="0"/>
                  <a:cs typeface="Times New Roman" pitchFamily="18" charset="0"/>
                </a:rPr>
                <a:t>выполнения заказа</a:t>
              </a: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5029200" y="1674813"/>
              <a:ext cx="0" cy="2603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>
              <a:endCxn id="15364" idx="3"/>
            </p:cNvCxnSpPr>
            <p:nvPr/>
          </p:nvCxnSpPr>
          <p:spPr>
            <a:xfrm flipH="1">
              <a:off x="6835775" y="2411413"/>
              <a:ext cx="50641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67" name="TextBox 13"/>
            <p:cNvSpPr txBox="1">
              <a:spLocks noChangeArrowheads="1"/>
            </p:cNvSpPr>
            <p:nvPr/>
          </p:nvSpPr>
          <p:spPr bwMode="auto">
            <a:xfrm>
              <a:off x="7342188" y="1935163"/>
              <a:ext cx="1512887" cy="784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ru-RU" altLang="ru-RU" sz="2500" b="1" dirty="0">
                  <a:latin typeface="Times New Roman" pitchFamily="18" charset="0"/>
                  <a:cs typeface="Times New Roman" pitchFamily="18" charset="0"/>
                </a:rPr>
                <a:t>Сроки 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ru-RU" altLang="ru-RU" sz="2500" b="1" dirty="0">
                  <a:latin typeface="Times New Roman" pitchFamily="18" charset="0"/>
                  <a:cs typeface="Times New Roman" pitchFamily="18" charset="0"/>
                </a:rPr>
                <a:t>доставки</a:t>
              </a: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3200400" y="2444750"/>
              <a:ext cx="457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69" name="TextBox 17"/>
            <p:cNvSpPr txBox="1">
              <a:spLocks noChangeArrowheads="1"/>
            </p:cNvSpPr>
            <p:nvPr/>
          </p:nvSpPr>
          <p:spPr bwMode="auto">
            <a:xfrm>
              <a:off x="228600" y="1922463"/>
              <a:ext cx="3059113" cy="1130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ru-RU" altLang="ru-RU" sz="2500" b="1">
                  <a:latin typeface="Times New Roman" pitchFamily="18" charset="0"/>
                  <a:cs typeface="Times New Roman" pitchFamily="18" charset="0"/>
                </a:rPr>
                <a:t>Длительность производственного цикла</a:t>
              </a:r>
            </a:p>
          </p:txBody>
        </p:sp>
        <p:sp>
          <p:nvSpPr>
            <p:cNvPr id="15370" name="TextBox 26"/>
            <p:cNvSpPr txBox="1">
              <a:spLocks noChangeArrowheads="1"/>
            </p:cNvSpPr>
            <p:nvPr/>
          </p:nvSpPr>
          <p:spPr bwMode="auto">
            <a:xfrm>
              <a:off x="5943600" y="4811713"/>
              <a:ext cx="2911475" cy="12461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ru-RU" sz="2500" b="1">
                  <a:latin typeface="Times New Roman" pitchFamily="18" charset="0"/>
                  <a:cs typeface="Times New Roman" pitchFamily="18" charset="0"/>
                </a:rPr>
                <a:t>Информация о потребительском спросе</a:t>
              </a:r>
            </a:p>
          </p:txBody>
        </p:sp>
        <p:sp>
          <p:nvSpPr>
            <p:cNvPr id="15371" name="TextBox 27"/>
            <p:cNvSpPr txBox="1">
              <a:spLocks noChangeArrowheads="1"/>
            </p:cNvSpPr>
            <p:nvPr/>
          </p:nvSpPr>
          <p:spPr bwMode="auto">
            <a:xfrm>
              <a:off x="2971800" y="4811713"/>
              <a:ext cx="2743200" cy="12461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ru-RU" sz="2500" b="1">
                  <a:latin typeface="Times New Roman" pitchFamily="18" charset="0"/>
                  <a:cs typeface="Times New Roman" pitchFamily="18" charset="0"/>
                </a:rPr>
                <a:t>Управление материальными потоками</a:t>
              </a:r>
            </a:p>
          </p:txBody>
        </p:sp>
        <p:sp>
          <p:nvSpPr>
            <p:cNvPr id="15372" name="TextBox 28"/>
            <p:cNvSpPr txBox="1">
              <a:spLocks noChangeArrowheads="1"/>
            </p:cNvSpPr>
            <p:nvPr/>
          </p:nvSpPr>
          <p:spPr bwMode="auto">
            <a:xfrm>
              <a:off x="228600" y="4811713"/>
              <a:ext cx="2514600" cy="8620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ru-RU" sz="2500" b="1">
                  <a:latin typeface="Times New Roman" pitchFamily="18" charset="0"/>
                  <a:cs typeface="Times New Roman" pitchFamily="18" charset="0"/>
                </a:rPr>
                <a:t>Информация о ресурсах</a:t>
              </a: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>
              <a:off x="4465638" y="2843213"/>
              <a:ext cx="0" cy="19685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74" name="TextBox 32"/>
            <p:cNvSpPr txBox="1">
              <a:spLocks noChangeArrowheads="1"/>
            </p:cNvSpPr>
            <p:nvPr/>
          </p:nvSpPr>
          <p:spPr bwMode="auto">
            <a:xfrm>
              <a:off x="4632325" y="3335338"/>
              <a:ext cx="3057525" cy="1047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ru-RU" altLang="ru-RU" sz="2300" b="1">
                  <a:latin typeface="Times New Roman" pitchFamily="18" charset="0"/>
                  <a:cs typeface="Times New Roman" pitchFamily="18" charset="0"/>
                </a:rPr>
                <a:t>Ассортимент и номенклатура заказов</a:t>
              </a:r>
            </a:p>
          </p:txBody>
        </p:sp>
        <p:cxnSp>
          <p:nvCxnSpPr>
            <p:cNvPr id="35" name="Прямая со стрелкой 34"/>
            <p:cNvCxnSpPr/>
            <p:nvPr/>
          </p:nvCxnSpPr>
          <p:spPr>
            <a:xfrm>
              <a:off x="6324600" y="4383088"/>
              <a:ext cx="0" cy="355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flipH="1">
              <a:off x="8534400" y="4498975"/>
              <a:ext cx="0" cy="2222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78" name="TextBox 38"/>
            <p:cNvSpPr txBox="1">
              <a:spLocks noChangeArrowheads="1"/>
            </p:cNvSpPr>
            <p:nvPr/>
          </p:nvSpPr>
          <p:spPr bwMode="auto">
            <a:xfrm>
              <a:off x="228600" y="4019550"/>
              <a:ext cx="901700" cy="41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ru-RU" altLang="ru-RU" sz="2300" b="1">
                  <a:latin typeface="Times New Roman" pitchFamily="18" charset="0"/>
                  <a:cs typeface="Times New Roman" pitchFamily="18" charset="0"/>
                </a:rPr>
                <a:t>Цена</a:t>
              </a:r>
            </a:p>
          </p:txBody>
        </p:sp>
        <p:cxnSp>
          <p:nvCxnSpPr>
            <p:cNvPr id="40" name="Прямая со стрелкой 39"/>
            <p:cNvCxnSpPr/>
            <p:nvPr/>
          </p:nvCxnSpPr>
          <p:spPr>
            <a:xfrm>
              <a:off x="679450" y="4481513"/>
              <a:ext cx="0" cy="257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2286000" y="4383088"/>
              <a:ext cx="0" cy="3556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1" name="TextBox 42"/>
            <p:cNvSpPr txBox="1">
              <a:spLocks noChangeArrowheads="1"/>
            </p:cNvSpPr>
            <p:nvPr/>
          </p:nvSpPr>
          <p:spPr bwMode="auto">
            <a:xfrm>
              <a:off x="1033463" y="3303588"/>
              <a:ext cx="3059112" cy="1047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ru-RU" altLang="ru-RU" sz="2300" b="1">
                  <a:latin typeface="Times New Roman" pitchFamily="18" charset="0"/>
                  <a:cs typeface="Times New Roman" pitchFamily="18" charset="0"/>
                </a:rPr>
                <a:t>Возможности кооперированных поставок</a:t>
              </a:r>
            </a:p>
          </p:txBody>
        </p:sp>
        <p:cxnSp>
          <p:nvCxnSpPr>
            <p:cNvPr id="48" name="Прямая со стрелкой 47"/>
            <p:cNvCxnSpPr/>
            <p:nvPr/>
          </p:nvCxnSpPr>
          <p:spPr>
            <a:xfrm flipV="1">
              <a:off x="1757363" y="5705475"/>
              <a:ext cx="0" cy="35242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3" name="TextBox 50"/>
            <p:cNvSpPr txBox="1">
              <a:spLocks noChangeArrowheads="1"/>
            </p:cNvSpPr>
            <p:nvPr/>
          </p:nvSpPr>
          <p:spPr bwMode="auto">
            <a:xfrm>
              <a:off x="241300" y="6057900"/>
              <a:ext cx="2659063" cy="446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altLang="ru-RU" sz="2300" b="1">
                  <a:latin typeface="Times New Roman" pitchFamily="18" charset="0"/>
                  <a:cs typeface="Times New Roman" pitchFamily="18" charset="0"/>
                </a:rPr>
                <a:t>Поставщики</a:t>
              </a:r>
            </a:p>
          </p:txBody>
        </p:sp>
        <p:sp>
          <p:nvSpPr>
            <p:cNvPr id="15384" name="TextBox 55"/>
            <p:cNvSpPr txBox="1">
              <a:spLocks noChangeArrowheads="1"/>
            </p:cNvSpPr>
            <p:nvPr/>
          </p:nvSpPr>
          <p:spPr bwMode="auto">
            <a:xfrm>
              <a:off x="5648325" y="6145213"/>
              <a:ext cx="3459163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ru-RU" altLang="ru-RU" sz="2200" b="1" dirty="0">
                  <a:latin typeface="Times New Roman" pitchFamily="18" charset="0"/>
                  <a:cs typeface="Times New Roman" pitchFamily="18" charset="0"/>
                </a:rPr>
                <a:t>Информация о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ru-RU" altLang="ru-RU" sz="2200" b="1" dirty="0">
                  <a:latin typeface="Times New Roman" pitchFamily="18" charset="0"/>
                  <a:cs typeface="Times New Roman" pitchFamily="18" charset="0"/>
                </a:rPr>
                <a:t>потребительском спросе</a:t>
              </a:r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 flipV="1">
              <a:off x="8534400" y="6064250"/>
              <a:ext cx="0" cy="35242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838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638" y="508000"/>
            <a:ext cx="91440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b="1" cap="all" dirty="0">
                <a:latin typeface="Times New Roman" pitchFamily="18" charset="0"/>
                <a:cs typeface="Times New Roman" pitchFamily="18" charset="0"/>
              </a:rPr>
              <a:t>Система управления </a:t>
            </a:r>
          </a:p>
          <a:p>
            <a:pPr algn="ctr">
              <a:defRPr/>
            </a:pPr>
            <a:r>
              <a:rPr lang="ru-RU" sz="3000" b="1" cap="all" dirty="0">
                <a:latin typeface="Times New Roman" pitchFamily="18" charset="0"/>
                <a:cs typeface="Times New Roman" pitchFamily="18" charset="0"/>
              </a:rPr>
              <a:t>материальными потоками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3306763" y="1747838"/>
            <a:ext cx="2574925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altLang="ru-RU" sz="500" b="1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sz="2500" b="1">
                <a:latin typeface="Times New Roman" pitchFamily="18" charset="0"/>
                <a:cs typeface="Times New Roman" pitchFamily="18" charset="0"/>
              </a:rPr>
              <a:t>Орган </a:t>
            </a:r>
          </a:p>
          <a:p>
            <a:pPr algn="ctr" eaLnBrk="1" hangingPunct="1"/>
            <a:r>
              <a:rPr lang="ru-RU" altLang="ru-RU" sz="2500" b="1">
                <a:latin typeface="Times New Roman" pitchFamily="18" charset="0"/>
                <a:cs typeface="Times New Roman" pitchFamily="18" charset="0"/>
              </a:rPr>
              <a:t>управления</a:t>
            </a:r>
          </a:p>
          <a:p>
            <a:pPr algn="ctr" eaLnBrk="1" hangingPunct="1"/>
            <a:endParaRPr lang="ru-RU" altLang="ru-RU" sz="5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5943600" y="1630363"/>
            <a:ext cx="29114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300" b="1">
                <a:latin typeface="Times New Roman" pitchFamily="18" charset="0"/>
                <a:cs typeface="Times New Roman" pitchFamily="18" charset="0"/>
              </a:rPr>
              <a:t>Информация о потребительском спросе</a:t>
            </a: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390525" y="1784350"/>
            <a:ext cx="29114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300" b="1">
                <a:latin typeface="Times New Roman" pitchFamily="18" charset="0"/>
                <a:cs typeface="Times New Roman" pitchFamily="18" charset="0"/>
              </a:rPr>
              <a:t>Информация о ресурсах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17525" y="2670175"/>
            <a:ext cx="278606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5881688" y="2670175"/>
            <a:ext cx="269557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2" name="TextBox 11"/>
          <p:cNvSpPr txBox="1">
            <a:spLocks noChangeArrowheads="1"/>
          </p:cNvSpPr>
          <p:nvPr/>
        </p:nvSpPr>
        <p:spPr bwMode="auto">
          <a:xfrm>
            <a:off x="5410200" y="3001963"/>
            <a:ext cx="2819400" cy="1130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500" b="1">
                <a:latin typeface="Times New Roman" pitchFamily="18" charset="0"/>
                <a:cs typeface="Times New Roman" pitchFamily="18" charset="0"/>
              </a:rPr>
              <a:t>Информация о ходе выполнения заказов</a:t>
            </a:r>
          </a:p>
        </p:txBody>
      </p:sp>
      <p:sp>
        <p:nvSpPr>
          <p:cNvPr id="16393" name="TextBox 12"/>
          <p:cNvSpPr txBox="1">
            <a:spLocks noChangeArrowheads="1"/>
          </p:cNvSpPr>
          <p:nvPr/>
        </p:nvSpPr>
        <p:spPr bwMode="auto">
          <a:xfrm>
            <a:off x="852488" y="3001963"/>
            <a:ext cx="2881312" cy="1130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500" b="1">
                <a:latin typeface="Times New Roman" pitchFamily="18" charset="0"/>
                <a:cs typeface="Times New Roman" pitchFamily="18" charset="0"/>
              </a:rPr>
              <a:t>Планы, решения, корректирующие воздействия</a:t>
            </a:r>
          </a:p>
        </p:txBody>
      </p:sp>
      <p:sp>
        <p:nvSpPr>
          <p:cNvPr id="16394" name="TextBox 13"/>
          <p:cNvSpPr txBox="1">
            <a:spLocks noChangeArrowheads="1"/>
          </p:cNvSpPr>
          <p:nvPr/>
        </p:nvSpPr>
        <p:spPr bwMode="auto">
          <a:xfrm>
            <a:off x="517525" y="5181600"/>
            <a:ext cx="2355850" cy="784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500" b="1">
                <a:latin typeface="Times New Roman" pitchFamily="18" charset="0"/>
                <a:cs typeface="Times New Roman" pitchFamily="18" charset="0"/>
              </a:rPr>
              <a:t>Рынок снабжения</a:t>
            </a:r>
          </a:p>
        </p:txBody>
      </p:sp>
      <p:sp>
        <p:nvSpPr>
          <p:cNvPr id="16395" name="TextBox 14"/>
          <p:cNvSpPr txBox="1">
            <a:spLocks noChangeArrowheads="1"/>
          </p:cNvSpPr>
          <p:nvPr/>
        </p:nvSpPr>
        <p:spPr bwMode="auto">
          <a:xfrm>
            <a:off x="3382963" y="5181600"/>
            <a:ext cx="2355850" cy="784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500" b="1">
                <a:latin typeface="Times New Roman" pitchFamily="18" charset="0"/>
                <a:cs typeface="Times New Roman" pitchFamily="18" charset="0"/>
              </a:rPr>
              <a:t>Объект 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altLang="ru-RU" sz="2500" b="1">
                <a:latin typeface="Times New Roman" pitchFamily="18" charset="0"/>
                <a:cs typeface="Times New Roman" pitchFamily="18" charset="0"/>
              </a:rPr>
              <a:t>управления</a:t>
            </a:r>
          </a:p>
        </p:txBody>
      </p:sp>
      <p:sp>
        <p:nvSpPr>
          <p:cNvPr id="16396" name="TextBox 15"/>
          <p:cNvSpPr txBox="1">
            <a:spLocks noChangeArrowheads="1"/>
          </p:cNvSpPr>
          <p:nvPr/>
        </p:nvSpPr>
        <p:spPr bwMode="auto">
          <a:xfrm>
            <a:off x="6221413" y="5181600"/>
            <a:ext cx="2355850" cy="784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500" b="1">
                <a:latin typeface="Times New Roman" pitchFamily="18" charset="0"/>
                <a:cs typeface="Times New Roman" pitchFamily="18" charset="0"/>
              </a:rPr>
              <a:t>Рынок 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altLang="ru-RU" sz="2500" b="1">
                <a:latin typeface="Times New Roman" pitchFamily="18" charset="0"/>
                <a:cs typeface="Times New Roman" pitchFamily="18" charset="0"/>
              </a:rPr>
              <a:t>сбыта</a:t>
            </a:r>
          </a:p>
        </p:txBody>
      </p:sp>
      <p:sp>
        <p:nvSpPr>
          <p:cNvPr id="16397" name="TextBox 16"/>
          <p:cNvSpPr txBox="1">
            <a:spLocks noChangeArrowheads="1"/>
          </p:cNvSpPr>
          <p:nvPr/>
        </p:nvSpPr>
        <p:spPr bwMode="auto">
          <a:xfrm>
            <a:off x="5216525" y="4267200"/>
            <a:ext cx="2357438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300" b="1">
                <a:latin typeface="Times New Roman" pitchFamily="18" charset="0"/>
                <a:cs typeface="Times New Roman" pitchFamily="18" charset="0"/>
              </a:rPr>
              <a:t>Готовая продукция</a:t>
            </a:r>
          </a:p>
        </p:txBody>
      </p:sp>
      <p:sp>
        <p:nvSpPr>
          <p:cNvPr id="16398" name="TextBox 17"/>
          <p:cNvSpPr txBox="1">
            <a:spLocks noChangeArrowheads="1"/>
          </p:cNvSpPr>
          <p:nvPr/>
        </p:nvSpPr>
        <p:spPr bwMode="auto">
          <a:xfrm>
            <a:off x="1982788" y="4586288"/>
            <a:ext cx="2357437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sz="2300" b="1">
                <a:latin typeface="Times New Roman" pitchFamily="18" charset="0"/>
                <a:cs typeface="Times New Roman" pitchFamily="18" charset="0"/>
              </a:rPr>
              <a:t>Сырье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17525" y="2678113"/>
            <a:ext cx="0" cy="25034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8577263" y="2670175"/>
            <a:ext cx="0" cy="25034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873375" y="5545138"/>
            <a:ext cx="50958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738813" y="5589588"/>
            <a:ext cx="482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4210050" y="2763838"/>
            <a:ext cx="0" cy="240982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876800" y="2763838"/>
            <a:ext cx="0" cy="240982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0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912793"/>
              </p:ext>
            </p:extLst>
          </p:nvPr>
        </p:nvGraphicFramePr>
        <p:xfrm>
          <a:off x="251520" y="476672"/>
          <a:ext cx="843528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2681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0064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3300" b="1" cap="all" dirty="0">
                <a:latin typeface="Times New Roman" pitchFamily="18" charset="0"/>
                <a:cs typeface="Times New Roman" pitchFamily="18" charset="0"/>
              </a:rPr>
              <a:t>Функции производственной логистики</a:t>
            </a:r>
            <a:endParaRPr lang="ru-RU" sz="3300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136525" y="879475"/>
            <a:ext cx="8991600" cy="5978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698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indent="2698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ru-RU" sz="1700" b="1" i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z="1700" b="1" i="1" dirty="0">
                <a:latin typeface="Times New Roman" pitchFamily="18" charset="0"/>
                <a:cs typeface="Times New Roman" pitchFamily="18" charset="0"/>
              </a:rPr>
              <a:t>. Координация действий участников логистического процесса</a:t>
            </a:r>
            <a:r>
              <a:rPr lang="ru-RU" altLang="ru-RU" sz="1700" b="1" dirty="0">
                <a:latin typeface="Times New Roman" pitchFamily="18" charset="0"/>
                <a:cs typeface="Times New Roman" pitchFamily="18" charset="0"/>
              </a:rPr>
              <a:t> заключается в форму-</a:t>
            </a:r>
            <a:r>
              <a:rPr lang="ru-RU" altLang="ru-RU" sz="1700" b="1" dirty="0" err="1">
                <a:latin typeface="Times New Roman" pitchFamily="18" charset="0"/>
                <a:cs typeface="Times New Roman" pitchFamily="18" charset="0"/>
              </a:rPr>
              <a:t>лировании</a:t>
            </a:r>
            <a:r>
              <a:rPr lang="ru-RU" altLang="ru-RU" sz="1700" b="1" dirty="0">
                <a:latin typeface="Times New Roman" pitchFamily="18" charset="0"/>
                <a:cs typeface="Times New Roman" pitchFamily="18" charset="0"/>
              </a:rPr>
              <a:t> и доведении целей управления материальными потоками до отдельных под-разделений, в согласовании отмеченных целей с глобальными целями предприятия и обеспечении на этой основе совместной слаженной работы всех звеньев логистической цепи.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700" b="1" i="1" dirty="0">
                <a:latin typeface="Times New Roman" pitchFamily="18" charset="0"/>
                <a:cs typeface="Times New Roman" pitchFamily="18" charset="0"/>
              </a:rPr>
              <a:t>2. Организация материальных потоков в производстве</a:t>
            </a:r>
            <a:r>
              <a:rPr lang="ru-RU" altLang="ru-RU" sz="1700" b="1" dirty="0">
                <a:latin typeface="Times New Roman" pitchFamily="18" charset="0"/>
                <a:cs typeface="Times New Roman" pitchFamily="18" charset="0"/>
              </a:rPr>
              <a:t> предполагает формирование и установление пространственных и временных связей между участниками товародвижения, а также создание системы управления материальными потоками на предприятии.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700" b="1" i="1" dirty="0">
                <a:latin typeface="Times New Roman" pitchFamily="18" charset="0"/>
                <a:cs typeface="Times New Roman" pitchFamily="18" charset="0"/>
              </a:rPr>
              <a:t>3. Планирование материальных потоков</a:t>
            </a:r>
            <a:r>
              <a:rPr lang="ru-RU" altLang="ru-RU" sz="1700" b="1" dirty="0">
                <a:latin typeface="Times New Roman" pitchFamily="18" charset="0"/>
                <a:cs typeface="Times New Roman" pitchFamily="18" charset="0"/>
              </a:rPr>
              <a:t> включает выполнение таких подфункций, как научно-техническое и экономическое прогнозирование, разработка программы действий и детализация планов. Таким образом, оно выполняет задачу по оценке будущих тенденций состояния внутрипроизводственной логистической системы.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700" b="1" dirty="0">
                <a:latin typeface="Times New Roman" pitchFamily="18" charset="0"/>
                <a:cs typeface="Times New Roman" pitchFamily="18" charset="0"/>
              </a:rPr>
              <a:t>В зависимости от целей прогнозы в управлении материальными потоками могут быть подразделены на следующие группы: </a:t>
            </a:r>
          </a:p>
          <a:p>
            <a:pPr marL="0" lvl="1" eaLnBrk="1" hangingPunct="1">
              <a:lnSpc>
                <a:spcPct val="90000"/>
              </a:lnSpc>
              <a:buFont typeface="Symbol" pitchFamily="18" charset="2"/>
              <a:buChar char="-"/>
            </a:pPr>
            <a:r>
              <a:rPr lang="ru-RU" altLang="ru-RU" sz="1700" b="1" i="1" dirty="0">
                <a:latin typeface="Times New Roman" pitchFamily="18" charset="0"/>
                <a:cs typeface="Times New Roman" pitchFamily="18" charset="0"/>
              </a:rPr>
              <a:t>прогнозы технического развития</a:t>
            </a:r>
            <a:r>
              <a:rPr lang="ru-RU" altLang="ru-RU" sz="1700" b="1" dirty="0">
                <a:latin typeface="Times New Roman" pitchFamily="18" charset="0"/>
                <a:cs typeface="Times New Roman" pitchFamily="18" charset="0"/>
              </a:rPr>
              <a:t>, целью которых является прогнозирование в области путей создания новых видов продукции и изменений в технологии производства, появления новых материалов; </a:t>
            </a:r>
          </a:p>
          <a:p>
            <a:pPr marL="0" lvl="1" eaLnBrk="1" hangingPunct="1">
              <a:lnSpc>
                <a:spcPct val="90000"/>
              </a:lnSpc>
              <a:buFont typeface="Symbol" pitchFamily="18" charset="2"/>
              <a:buChar char="-"/>
            </a:pPr>
            <a:r>
              <a:rPr lang="ru-RU" altLang="ru-RU" sz="1700" b="1" i="1" dirty="0">
                <a:latin typeface="Times New Roman" pitchFamily="18" charset="0"/>
                <a:cs typeface="Times New Roman" pitchFamily="18" charset="0"/>
              </a:rPr>
              <a:t>прогнозы спроса на продукцию </a:t>
            </a:r>
            <a:r>
              <a:rPr lang="ru-RU" altLang="ru-RU" sz="1700" b="1" dirty="0">
                <a:latin typeface="Times New Roman" pitchFamily="18" charset="0"/>
                <a:cs typeface="Times New Roman" pitchFamily="18" charset="0"/>
              </a:rPr>
              <a:t>с целью замены изготавливаемой продукции новой или уменьшения объема ее выпуска, определения тенденций в углублении диверсификации производства; </a:t>
            </a:r>
          </a:p>
          <a:p>
            <a:pPr marL="0" lvl="1" eaLnBrk="1" hangingPunct="1">
              <a:lnSpc>
                <a:spcPct val="90000"/>
              </a:lnSpc>
              <a:buFont typeface="Symbol" pitchFamily="18" charset="2"/>
              <a:buChar char="-"/>
            </a:pPr>
            <a:r>
              <a:rPr lang="ru-RU" altLang="ru-RU" sz="1700" b="1" i="1" dirty="0">
                <a:latin typeface="Times New Roman" pitchFamily="18" charset="0"/>
                <a:cs typeface="Times New Roman" pitchFamily="18" charset="0"/>
              </a:rPr>
              <a:t>прогнозы материальных ресурсов</a:t>
            </a:r>
            <a:r>
              <a:rPr lang="ru-RU" altLang="ru-RU" sz="1700" b="1" dirty="0">
                <a:latin typeface="Times New Roman" pitchFamily="18" charset="0"/>
                <a:cs typeface="Times New Roman" pitchFamily="18" charset="0"/>
              </a:rPr>
              <a:t>, имеющие целью определение потребности в материалах с учетом возможных изменений товарной политики предприятия; </a:t>
            </a:r>
          </a:p>
          <a:p>
            <a:pPr marL="0" lvl="1" eaLnBrk="1" hangingPunct="1">
              <a:lnSpc>
                <a:spcPct val="90000"/>
              </a:lnSpc>
              <a:buFont typeface="Symbol" pitchFamily="18" charset="2"/>
              <a:buChar char="-"/>
            </a:pPr>
            <a:r>
              <a:rPr lang="ru-RU" altLang="ru-RU" sz="1700" b="1" i="1" dirty="0">
                <a:latin typeface="Times New Roman" pitchFamily="18" charset="0"/>
                <a:cs typeface="Times New Roman" pitchFamily="18" charset="0"/>
              </a:rPr>
              <a:t>прогнозы изменения цен на материалы </a:t>
            </a:r>
            <a:r>
              <a:rPr lang="ru-RU" altLang="ru-RU" sz="1700" b="1" dirty="0">
                <a:latin typeface="Times New Roman" pitchFamily="18" charset="0"/>
                <a:cs typeface="Times New Roman" pitchFamily="18" charset="0"/>
              </a:rPr>
              <a:t>составляются с тем, чтобы создать запасы тех видов материалов, цены, на которые вероятно возрастут. </a:t>
            </a:r>
          </a:p>
        </p:txBody>
      </p:sp>
    </p:spTree>
    <p:extLst>
      <p:ext uri="{BB962C8B-B14F-4D97-AF65-F5344CB8AC3E}">
        <p14:creationId xmlns:p14="http://schemas.microsoft.com/office/powerpoint/2010/main" val="19112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1113" y="593725"/>
            <a:ext cx="9144001" cy="10064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3300" b="1" cap="all" dirty="0">
                <a:latin typeface="Times New Roman" pitchFamily="18" charset="0"/>
                <a:cs typeface="Times New Roman" pitchFamily="18" charset="0"/>
              </a:rPr>
              <a:t>Функции производственной логистики</a:t>
            </a:r>
            <a:endParaRPr lang="ru-RU" sz="3300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251520" y="1600200"/>
            <a:ext cx="8064896" cy="466281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98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4. Контроль за ходом процесса товародвижения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в рамках внутри-производственной логистической системы, как функция управления материальными потоками осуществляется по каналам, определяемым организационной структурой предприятия, и состоит в непрерывном наблюдении за ходом процесса товародвижения по установленным параметрам. Для этого осуществляются сбор и обработка информации о состоянии материальных потоков, выявляются и анализируются отклонения от плановых заданий по выполнению производственных заказов, делаются выводы о степени соответствия проведенных работ поставленным задачам. </a:t>
            </a:r>
          </a:p>
          <a:p>
            <a:pPr eaLnBrk="1" hangingPunct="1">
              <a:lnSpc>
                <a:spcPct val="90000"/>
              </a:lnSpc>
            </a:pPr>
            <a:endParaRPr lang="ru-RU" altLang="ru-RU" sz="10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000" b="1" i="1" dirty="0">
                <a:latin typeface="Times New Roman" pitchFamily="18" charset="0"/>
                <a:cs typeface="Times New Roman" pitchFamily="18" charset="0"/>
              </a:rPr>
              <a:t>5. Регулирование хода выполненных работ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 включает в себя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следующие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операции: анализ нарушений графика работ по выполнению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производственных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заказов и вызвавших их причин, разработку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устранения отклонений и мер, обеспечивающих ее реализацию. </a:t>
            </a:r>
          </a:p>
        </p:txBody>
      </p:sp>
    </p:spTree>
    <p:extLst>
      <p:ext uri="{BB962C8B-B14F-4D97-AF65-F5344CB8AC3E}">
        <p14:creationId xmlns:p14="http://schemas.microsoft.com/office/powerpoint/2010/main" val="34015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430</TotalTime>
  <Words>2670</Words>
  <Application>Microsoft Office PowerPoint</Application>
  <PresentationFormat>Экран (4:3)</PresentationFormat>
  <Paragraphs>327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Соседство</vt:lpstr>
      <vt:lpstr>ПРОИЗВОДСТВЕННАЯ ЛОГИСТИКА</vt:lpstr>
      <vt:lpstr>Производственная логистика – процесс управления материальными потоками на всех производственных стадиях, начиная с сырьевого источника и до непосредственного конечного потребителя</vt:lpstr>
      <vt:lpstr>Презентация PowerPoint</vt:lpstr>
      <vt:lpstr>Общая структура факторов, влияющих на производство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Внутрипроизводственные логистические системы  Внутрипроизводственными логистическими системами (ВЛС) называют логистические системы, которые являются объектом исследования производственной логистики. К ним можно отнести: высокоавтоматизированные промышленные предприятия, системы складов, предприятия материального и технического снабжения, транспортные предприятия и т.д. ВЛС так же рассматриваются на макро- и микроуровне.  </vt:lpstr>
      <vt:lpstr>Задачами ВЛС на микроуровне являются: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Варианты толкающих систем</vt:lpstr>
      <vt:lpstr>Презентация PowerPoint</vt:lpstr>
      <vt:lpstr>Основные цели MRP </vt:lpstr>
      <vt:lpstr>Входные данные</vt:lpstr>
      <vt:lpstr>Выходные данные</vt:lpstr>
      <vt:lpstr>Основные недостатки MRP-систем </vt:lpstr>
      <vt:lpstr>Программные продукты MRP-систем</vt:lpstr>
      <vt:lpstr>Презентация PowerPoint</vt:lpstr>
      <vt:lpstr>MRP II включает следующие функции: </vt:lpstr>
      <vt:lpstr>Презентация PowerPoint</vt:lpstr>
      <vt:lpstr>Тянущая система основана на «вытягивании» продукта последующей операцией с предыдущей операции в тот момент времени, когда последующая операция готова к данной работе. Т. е. когда в ходе одной операции заканчивается обработка единицы продукции, посылается сигнал-требование на предыдущую операцию. И предыдущая операция отправляет обрабатываемую единицу дальше только тогда, когда получает на это запрос.</vt:lpstr>
      <vt:lpstr>Презентация PowerPoint</vt:lpstr>
      <vt:lpstr>Презентация PowerPoint</vt:lpstr>
      <vt:lpstr>Внедрение системы KANBAN позволяет: </vt:lpstr>
      <vt:lpstr>Средством передачи информации в системе является специальная карточка «kanban» в пластиковом конверте. Распространены два вида:</vt:lpstr>
      <vt:lpstr>На каждом полностью заполненном контейнере имеется карточка KANBAN со следующей информацией:</vt:lpstr>
      <vt:lpstr>Презентация PowerPoint</vt:lpstr>
      <vt:lpstr>Презентация PowerPoint</vt:lpstr>
      <vt:lpstr>Основные недостатки системы «Канбан»:</vt:lpstr>
      <vt:lpstr>Факторы, определяющие роль ВЛС на макроуровне: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Дмитрий</cp:lastModifiedBy>
  <cp:revision>15</cp:revision>
  <cp:lastPrinted>2019-10-17T11:19:36Z</cp:lastPrinted>
  <dcterms:created xsi:type="dcterms:W3CDTF">2019-10-17T07:07:20Z</dcterms:created>
  <dcterms:modified xsi:type="dcterms:W3CDTF">2020-10-29T19:27:05Z</dcterms:modified>
</cp:coreProperties>
</file>